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43891200" cy="3291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61512-2792-472B-86D7-C882927B168C}" v="240" dt="2024-04-09T20:11:01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3447" autoAdjust="0"/>
  </p:normalViewPr>
  <p:slideViewPr>
    <p:cSldViewPr snapToGrid="0">
      <p:cViewPr varScale="1">
        <p:scale>
          <a:sx n="12" d="100"/>
          <a:sy n="12" d="100"/>
        </p:scale>
        <p:origin x="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8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6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1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74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0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9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9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4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7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5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D116-B060-4FE3-BBBF-BF84D073070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B3E0-FB8C-4565-9C1C-EE16C6FC2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16812F02-5282-1E0C-0E8B-AA797174DF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09649" y="5477083"/>
            <a:ext cx="10009292" cy="35489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6D12CFA-D35D-3732-8C1D-6EAA0542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724264" y="27501609"/>
            <a:ext cx="9939260" cy="4898647"/>
            <a:chOff x="-15703882" y="-3106587"/>
            <a:chExt cx="11425073" cy="3896571"/>
          </a:xfrm>
        </p:grpSpPr>
        <p:sp>
          <p:nvSpPr>
            <p:cNvPr id="12" name="Text Box 242">
              <a:extLst>
                <a:ext uri="{FF2B5EF4-FFF2-40B4-BE49-F238E27FC236}">
                  <a16:creationId xmlns:a16="http://schemas.microsoft.com/office/drawing/2014/main" id="{ED0B8224-9BC1-0E96-781D-D9782796F9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5703882" y="-2479597"/>
              <a:ext cx="11425072" cy="3269581"/>
            </a:xfrm>
            <a:prstGeom prst="rect">
              <a:avLst/>
            </a:prstGeom>
            <a:solidFill>
              <a:schemeClr val="bg1"/>
            </a:solidFill>
            <a:ln w="57150" cmpd="thinThick">
              <a:noFill/>
              <a:miter lim="800000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82880" tIns="91440" rIns="182880" bIns="182880">
              <a:spAutoFit/>
            </a:bodyPr>
            <a:lstStyle>
              <a:defPPr>
                <a:defRPr kern="1200" smtId="4294967295"/>
              </a:defPPr>
              <a:lvl1pPr marL="2286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sz="4000" dirty="0"/>
            </a:p>
            <a:p>
              <a:endParaRPr lang="en-US" sz="4000" dirty="0"/>
            </a:p>
            <a:p>
              <a:endParaRPr lang="en-US" sz="4000" dirty="0"/>
            </a:p>
            <a:p>
              <a:endParaRPr lang="en-US" sz="4000" dirty="0"/>
            </a:p>
            <a:p>
              <a:endParaRPr lang="en-US" sz="4000" dirty="0"/>
            </a:p>
            <a:p>
              <a:endParaRPr lang="en-US" sz="4000" dirty="0"/>
            </a:p>
          </p:txBody>
        </p:sp>
        <p:sp>
          <p:nvSpPr>
            <p:cNvPr id="15" name="Text Box 248" descr="Implications">
              <a:extLst>
                <a:ext uri="{FF2B5EF4-FFF2-40B4-BE49-F238E27FC236}">
                  <a16:creationId xmlns:a16="http://schemas.microsoft.com/office/drawing/2014/main" id="{251588F7-B47E-FBF5-2D21-6B92F592D6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5689928" y="-3106587"/>
              <a:ext cx="11411119" cy="634067"/>
            </a:xfrm>
            <a:prstGeom prst="rect">
              <a:avLst/>
            </a:prstGeom>
            <a:solidFill>
              <a:srgbClr val="C00000"/>
            </a:solidFill>
            <a:ln w="19050">
              <a:noFill/>
              <a:miter lim="800000"/>
            </a:ln>
          </p:spPr>
          <p:txBody>
            <a:bodyPr wrap="square">
              <a:spAutoFit/>
            </a:bodyPr>
            <a:lstStyle>
              <a:defPPr>
                <a:defRPr kern="1200" smtId="4294967295"/>
              </a:defPPr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4400" b="1" dirty="0">
                  <a:solidFill>
                    <a:schemeClr val="bg1"/>
                  </a:solidFill>
                  <a:latin typeface="Lucida Sans" pitchFamily="34" charset="0"/>
                  <a:ea typeface="SimSun" pitchFamily="2" charset="-122"/>
                  <a:cs typeface="Lucida Sans" pitchFamily="34" charset="0"/>
                </a:rPr>
                <a:t>REFERENCES</a:t>
              </a:r>
              <a:endParaRPr lang="en-US" altLang="zh-CN" sz="32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58FE4B0D-B84A-E308-4075-69A283E96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405831" y="9026004"/>
            <a:ext cx="10017392" cy="48220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91908" y="48639828"/>
            <a:ext cx="64926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91908" y="48808167"/>
            <a:ext cx="64926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" name="Rectangl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4308" y="48792228"/>
            <a:ext cx="64926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7" name="Rectangl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4308" y="48960567"/>
            <a:ext cx="649262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Text Box 2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4053"/>
            <a:ext cx="43891200" cy="4402071"/>
          </a:xfrm>
          <a:prstGeom prst="rect">
            <a:avLst/>
          </a:prstGeom>
          <a:solidFill>
            <a:schemeClr val="bg1"/>
          </a:solidFill>
          <a:ln w="127000">
            <a:solidFill>
              <a:srgbClr val="C00000"/>
            </a:solidFill>
            <a:miter lim="800000"/>
          </a:ln>
        </p:spPr>
        <p:txBody>
          <a:bodyPr lIns="61170" tIns="30584" rIns="61170" bIns="30584" anchor="ctr"/>
          <a:lstStyle>
            <a:defPPr>
              <a:defRPr kern="1200" smtId="4294967295"/>
            </a:defPPr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zh-CN" sz="4200" b="1" i="1" u="sng" dirty="0">
              <a:solidFill>
                <a:schemeClr val="bg1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2" name="Title 1" descr="Title of Project: Empowering Pregnancy and Postpartum: Supporting Motherhood Through Occupational Therapy Education&#10;Student Name: Alison Drexler, OTS&#10;Faculty Mentor: Karen Hebert PhD, OTR/L">
            <a:extLst>
              <a:ext uri="{FF2B5EF4-FFF2-40B4-BE49-F238E27FC236}">
                <a16:creationId xmlns:a16="http://schemas.microsoft.com/office/drawing/2014/main" id="{0C9E2180-6157-47C7-A9A6-BB13C028DB2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048" y="-314563"/>
            <a:ext cx="32544327" cy="6408900"/>
          </a:xfrm>
        </p:spPr>
        <p:txBody>
          <a:bodyPr>
            <a:normAutofit/>
          </a:bodyPr>
          <a:lstStyle/>
          <a:p>
            <a:pPr lvl="0" algn="ctr"/>
            <a:r>
              <a:rPr lang="en-US" altLang="zh-CN" sz="8600" b="1" dirty="0">
                <a:solidFill>
                  <a:prstClr val="black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  <a:t>Empowering Pregnancy and Postpartum: Supporting Motherhood Through Occupational Therapy Education</a:t>
            </a:r>
            <a:br>
              <a:rPr lang="en-US" altLang="zh-CN" sz="9600" b="1" dirty="0">
                <a:solidFill>
                  <a:prstClr val="black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</a:br>
            <a:r>
              <a:rPr lang="en-US" altLang="zh-CN" sz="5600" b="1" dirty="0">
                <a:solidFill>
                  <a:prstClr val="black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  <a:t> Alison Drexler, OTS</a:t>
            </a:r>
            <a:br>
              <a:rPr lang="en-US" altLang="zh-CN" sz="5600" b="1" dirty="0">
                <a:solidFill>
                  <a:prstClr val="black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</a:br>
            <a:r>
              <a:rPr lang="en-US" altLang="zh-CN" sz="5600" b="1" dirty="0">
                <a:solidFill>
                  <a:prstClr val="black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  <a:t>Faculty Mentor: Karen Hebert PhD, OTR/L</a:t>
            </a:r>
            <a:endParaRPr lang="en-US" sz="5600" dirty="0"/>
          </a:p>
        </p:txBody>
      </p:sp>
      <p:sp>
        <p:nvSpPr>
          <p:cNvPr id="11" name="Rectangle 10" descr="Purpose and Background of the Project.">
            <a:extLst>
              <a:ext uri="{FF2B5EF4-FFF2-40B4-BE49-F238E27FC236}">
                <a16:creationId xmlns:a16="http://schemas.microsoft.com/office/drawing/2014/main" id="{11DE6CA3-3D7B-6A2C-945F-8208F9DC11FA}"/>
              </a:ext>
            </a:extLst>
          </p:cNvPr>
          <p:cNvSpPr/>
          <p:nvPr/>
        </p:nvSpPr>
        <p:spPr>
          <a:xfrm>
            <a:off x="150960" y="5477083"/>
            <a:ext cx="11771702" cy="13873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248"/>
          <p:cNvSpPr txBox="1">
            <a:spLocks noChangeArrowheads="1"/>
          </p:cNvSpPr>
          <p:nvPr/>
        </p:nvSpPr>
        <p:spPr bwMode="auto">
          <a:xfrm>
            <a:off x="190182" y="5477448"/>
            <a:ext cx="11732480" cy="769748"/>
          </a:xfrm>
          <a:prstGeom prst="rect">
            <a:avLst/>
          </a:prstGeom>
          <a:solidFill>
            <a:srgbClr val="C00000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  <a:t>PURPOSE</a:t>
            </a:r>
            <a:endParaRPr lang="en-US" altLang="zh-CN" sz="3200" b="1" dirty="0">
              <a:solidFill>
                <a:schemeClr val="bg1"/>
              </a:solidFill>
              <a:latin typeface="Lucida Sans" pitchFamily="34" charset="0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3C2692-B0A2-201B-F9DE-8D042C4E5D4C}"/>
              </a:ext>
            </a:extLst>
          </p:cNvPr>
          <p:cNvSpPr txBox="1"/>
          <p:nvPr/>
        </p:nvSpPr>
        <p:spPr>
          <a:xfrm>
            <a:off x="183786" y="6247195"/>
            <a:ext cx="117415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and implement educational and occupation-based sessions using occupational therapy concepts to integrate into a community parenting program.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advocate for the role of occupational therapy in pregnancy and postpartum.</a:t>
            </a:r>
          </a:p>
        </p:txBody>
      </p:sp>
      <p:sp>
        <p:nvSpPr>
          <p:cNvPr id="6" name="Text Box 248">
            <a:extLst>
              <a:ext uri="{FF2B5EF4-FFF2-40B4-BE49-F238E27FC236}">
                <a16:creationId xmlns:a16="http://schemas.microsoft.com/office/drawing/2014/main" id="{D45B8411-D336-7E9E-E9D0-192B19551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88" y="9408743"/>
            <a:ext cx="11769062" cy="781868"/>
          </a:xfrm>
          <a:prstGeom prst="rect">
            <a:avLst/>
          </a:prstGeom>
          <a:solidFill>
            <a:srgbClr val="C00000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rPr>
              <a:t>BACKGROUND</a:t>
            </a:r>
            <a:endParaRPr lang="en-US" altLang="zh-CN" sz="3200" b="1" dirty="0">
              <a:solidFill>
                <a:schemeClr val="bg1"/>
              </a:solidFill>
              <a:latin typeface="Lucida Sans" pitchFamily="34" charset="0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65EF84-9AA5-0BE6-E935-D66E8E31E1D9}"/>
              </a:ext>
            </a:extLst>
          </p:cNvPr>
          <p:cNvSpPr txBox="1"/>
          <p:nvPr/>
        </p:nvSpPr>
        <p:spPr>
          <a:xfrm>
            <a:off x="181148" y="10228711"/>
            <a:ext cx="11741514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mortality rates have been increasing, with a 71% increase seen over three years. (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Hoyert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2023).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psychological and physical health is at increased risk due to life changes and transitions (Graham, 2020;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Pizur-Barnekow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2010; Sanders &amp; Morse, 2005).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Unintended pregnancies, which occur in 41% of pregnancies, are associated with negative consequences for maternal and infant health (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2015;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Khajehpour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2013).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transition to motherhood includes significant occupational changes within roles, routines, and responsibilities which can be very challenging and affect the mother’s physical and psychological health (Graham, 2020).</a:t>
            </a:r>
          </a:p>
        </p:txBody>
      </p:sp>
      <p:grpSp>
        <p:nvGrpSpPr>
          <p:cNvPr id="98" name="Group 97" descr="Theoretical Foundations of the project included The Model of Human Occupation and The Perinatal Maternal Health Promotion Model."/>
          <p:cNvGrpSpPr/>
          <p:nvPr/>
        </p:nvGrpSpPr>
        <p:grpSpPr>
          <a:xfrm>
            <a:off x="150960" y="19350351"/>
            <a:ext cx="11801890" cy="13054412"/>
            <a:chOff x="-16036484" y="-3116575"/>
            <a:chExt cx="11773936" cy="9904920"/>
          </a:xfrm>
        </p:grpSpPr>
        <p:sp>
          <p:nvSpPr>
            <p:cNvPr id="99" name="Text Box 242"/>
            <p:cNvSpPr txBox="1">
              <a:spLocks noChangeArrowheads="1"/>
            </p:cNvSpPr>
            <p:nvPr/>
          </p:nvSpPr>
          <p:spPr bwMode="auto">
            <a:xfrm>
              <a:off x="-16036484" y="-2482508"/>
              <a:ext cx="11773936" cy="9270853"/>
            </a:xfrm>
            <a:prstGeom prst="rect">
              <a:avLst/>
            </a:prstGeom>
            <a:solidFill>
              <a:schemeClr val="bg1"/>
            </a:solidFill>
            <a:ln w="57150" cmpd="thinThick">
              <a:noFill/>
              <a:miter lim="800000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82880" tIns="91440" rIns="182880" bIns="182880">
              <a:spAutoFit/>
            </a:bodyPr>
            <a:lstStyle>
              <a:defPPr>
                <a:defRPr kern="1200" smtId="4294967295"/>
              </a:defPPr>
              <a:lvl1pPr marL="2286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3800" b="1" dirty="0"/>
                <a:t>The Model of Human Occupation (MOHO)</a:t>
              </a:r>
            </a:p>
            <a:p>
              <a:r>
                <a:rPr lang="en-US" sz="3800" dirty="0"/>
                <a:t>MOHO views individuals holistically, with a whole-person </a:t>
              </a:r>
            </a:p>
            <a:p>
              <a:r>
                <a:rPr lang="en-US" sz="3800" dirty="0"/>
                <a:t>perspective, focusing on the connection between the mind </a:t>
              </a:r>
            </a:p>
            <a:p>
              <a:r>
                <a:rPr lang="en-US" sz="3800" dirty="0"/>
                <a:t>and the body (</a:t>
              </a:r>
              <a:r>
                <a:rPr lang="en-US" sz="3800" dirty="0" err="1"/>
                <a:t>Kielhofner</a:t>
              </a:r>
              <a:r>
                <a:rPr lang="en-US" sz="3800" dirty="0"/>
                <a:t>, 2008). MOH can be applied to </a:t>
              </a:r>
            </a:p>
            <a:p>
              <a:r>
                <a:rPr lang="en-US" sz="3800" dirty="0"/>
                <a:t>maternal health and motherhood to help explain </a:t>
              </a:r>
            </a:p>
            <a:p>
              <a:r>
                <a:rPr lang="en-US" sz="3800" dirty="0"/>
                <a:t>occupational needs. It addresses the relationship between </a:t>
              </a:r>
            </a:p>
            <a:p>
              <a:r>
                <a:rPr lang="en-US" sz="3800" dirty="0"/>
                <a:t>their motivation and the complex occupation patterns </a:t>
              </a:r>
            </a:p>
            <a:p>
              <a:r>
                <a:rPr lang="en-US" sz="3800" dirty="0"/>
                <a:t>required during the perinatal period. MOHO can then be </a:t>
              </a:r>
            </a:p>
            <a:p>
              <a:r>
                <a:rPr lang="en-US" sz="3800" dirty="0"/>
                <a:t>used to adjust habits and behaviors to improve their </a:t>
              </a:r>
            </a:p>
            <a:p>
              <a:r>
                <a:rPr lang="en-US" sz="3800" dirty="0"/>
                <a:t>performance capacity ensuring they can successfully carry </a:t>
              </a:r>
            </a:p>
            <a:p>
              <a:r>
                <a:rPr lang="en-US" sz="3800" dirty="0"/>
                <a:t>out their maternal occupations (Graham, 2020). </a:t>
              </a:r>
            </a:p>
            <a:p>
              <a:r>
                <a:rPr lang="en-US" sz="3800" b="1" dirty="0"/>
                <a:t>The Perinatal Maternal Health Promotion Model</a:t>
              </a:r>
            </a:p>
            <a:p>
              <a:r>
                <a:rPr lang="en-US" sz="4000" dirty="0"/>
                <a:t>This model targets building life skills to promote well-</a:t>
              </a:r>
            </a:p>
            <a:p>
              <a:r>
                <a:rPr lang="en-US" sz="4000" dirty="0"/>
                <a:t>being in women during the perinatal period (Fahey &amp; </a:t>
              </a:r>
            </a:p>
            <a:p>
              <a:r>
                <a:rPr lang="en-US" sz="4000" dirty="0" err="1"/>
                <a:t>Shenassa</a:t>
              </a:r>
              <a:r>
                <a:rPr lang="en-US" sz="4000" dirty="0"/>
                <a:t>, 2013).  It can be applied to occupational </a:t>
              </a:r>
            </a:p>
            <a:p>
              <a:r>
                <a:rPr lang="en-US" sz="4000" dirty="0"/>
                <a:t>therapy as they are equipped to provide women with </a:t>
              </a:r>
            </a:p>
            <a:p>
              <a:r>
                <a:rPr lang="en-US" sz="4000" dirty="0"/>
                <a:t>education, and prevention and promotion interventions </a:t>
              </a:r>
            </a:p>
            <a:p>
              <a:r>
                <a:rPr lang="en-US" sz="4000" dirty="0"/>
                <a:t>to improve physical recovery, increase skills in coping, </a:t>
              </a:r>
            </a:p>
            <a:p>
              <a:r>
                <a:rPr lang="en-US" sz="4000" dirty="0"/>
                <a:t>goal-setting, and identifying social supports (AOTA, </a:t>
              </a:r>
            </a:p>
            <a:p>
              <a:r>
                <a:rPr lang="en-US" sz="4000" dirty="0"/>
                <a:t>2020).</a:t>
              </a:r>
            </a:p>
          </p:txBody>
        </p:sp>
        <p:sp>
          <p:nvSpPr>
            <p:cNvPr id="100" name="Text Box 248"/>
            <p:cNvSpPr txBox="1">
              <a:spLocks noChangeArrowheads="1"/>
            </p:cNvSpPr>
            <p:nvPr/>
          </p:nvSpPr>
          <p:spPr bwMode="auto">
            <a:xfrm>
              <a:off x="-16019036" y="-3116575"/>
              <a:ext cx="11756488" cy="634067"/>
            </a:xfrm>
            <a:prstGeom prst="rect">
              <a:avLst/>
            </a:prstGeom>
            <a:solidFill>
              <a:srgbClr val="C00000"/>
            </a:solidFill>
            <a:ln w="19050">
              <a:noFill/>
              <a:miter lim="800000"/>
            </a:ln>
          </p:spPr>
          <p:txBody>
            <a:bodyPr wrap="square">
              <a:spAutoFit/>
            </a:bodyPr>
            <a:lstStyle>
              <a:defPPr>
                <a:defRPr kern="1200" smtId="4294967295"/>
              </a:defPPr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4400" b="1" dirty="0">
                  <a:solidFill>
                    <a:schemeClr val="bg1"/>
                  </a:solidFill>
                  <a:latin typeface="Lucida Sans" pitchFamily="34" charset="0"/>
                  <a:ea typeface="SimSun" pitchFamily="2" charset="-122"/>
                  <a:cs typeface="Lucida Sans" pitchFamily="34" charset="0"/>
                </a:rPr>
                <a:t>THEORETICAL FOUNDATION</a:t>
              </a:r>
              <a:endParaRPr lang="en-US" altLang="zh-CN" sz="32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endParaRPr>
            </a:p>
          </p:txBody>
        </p:sp>
      </p:grpSp>
      <p:grpSp>
        <p:nvGrpSpPr>
          <p:cNvPr id="3" name="Group 2" descr="The methods used for the project">
            <a:extLst>
              <a:ext uri="{FF2B5EF4-FFF2-40B4-BE49-F238E27FC236}">
                <a16:creationId xmlns:a16="http://schemas.microsoft.com/office/drawing/2014/main" id="{0C67F237-1BF3-5579-32F6-D2E8167535B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2195216" y="5464964"/>
            <a:ext cx="10965309" cy="18667059"/>
            <a:chOff x="11070483" y="5464964"/>
            <a:chExt cx="10647670" cy="18667059"/>
          </a:xfrm>
        </p:grpSpPr>
        <p:sp>
          <p:nvSpPr>
            <p:cNvPr id="84" name="Text Box 242" descr="Methods of the project"/>
            <p:cNvSpPr txBox="1">
              <a:spLocks noChangeArrowheads="1"/>
            </p:cNvSpPr>
            <p:nvPr/>
          </p:nvSpPr>
          <p:spPr bwMode="auto">
            <a:xfrm>
              <a:off x="11070483" y="5726985"/>
              <a:ext cx="10631632" cy="18405038"/>
            </a:xfrm>
            <a:prstGeom prst="rect">
              <a:avLst/>
            </a:prstGeom>
            <a:solidFill>
              <a:schemeClr val="bg1"/>
            </a:solidFill>
            <a:ln w="57150" cmpd="thinThick">
              <a:noFill/>
              <a:miter lim="800000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82880" tIns="91440" rIns="182880" bIns="182880">
              <a:spAutoFit/>
            </a:bodyPr>
            <a:lstStyle>
              <a:defPPr>
                <a:defRPr kern="1200" smtId="4294967295"/>
              </a:defPPr>
              <a:lvl1pPr marL="2286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sz="3800" dirty="0"/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Topics for supplemental educational materials were determined to include attachment, infant massage, habit changes, exercise, and more.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Topics for nurse-led course materials were determined with the nursing staff to include positions to prepare for delivery, postpartum depression strategies, strategies for round ligament pain, and more.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Supplemental educational materials included single-page handouts that were created and shared during the corresponding LifePath parenting sessions, specialty course sessions, and nurse-led sessions.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Occupation-based sessions were offered at a transitional housing program for women and children via outreach, and at the pregnancy center.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Participants were recruited from those enrolled in the LifePath parenting sessions.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Four sessions were offered via outreach including topics on promoting play 0-6 months, 6-12 months, and 12-18 months, and stress management.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Attendance at the outreach site for sessions ranged from 1-5 for each session, with a total of six participants attending at least one.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One session was offered at the pregnancy center on stress management with four participants in attendance.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Personally developed surveys were provided before and after all occupation-based sessions.</a:t>
              </a:r>
            </a:p>
          </p:txBody>
        </p:sp>
        <p:sp>
          <p:nvSpPr>
            <p:cNvPr id="85" name="Text Box 248"/>
            <p:cNvSpPr txBox="1">
              <a:spLocks noChangeArrowheads="1"/>
            </p:cNvSpPr>
            <p:nvPr/>
          </p:nvSpPr>
          <p:spPr bwMode="auto">
            <a:xfrm>
              <a:off x="11070484" y="5464964"/>
              <a:ext cx="10647669" cy="769441"/>
            </a:xfrm>
            <a:prstGeom prst="rect">
              <a:avLst/>
            </a:prstGeom>
            <a:solidFill>
              <a:srgbClr val="C00000"/>
            </a:solidFill>
            <a:ln w="19050">
              <a:noFill/>
              <a:miter lim="800000"/>
            </a:ln>
          </p:spPr>
          <p:txBody>
            <a:bodyPr wrap="square">
              <a:spAutoFit/>
            </a:bodyPr>
            <a:lstStyle>
              <a:defPPr>
                <a:defRPr kern="1200" smtId="4294967295"/>
              </a:defPPr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4400" b="1" dirty="0">
                  <a:solidFill>
                    <a:schemeClr val="bg1"/>
                  </a:solidFill>
                  <a:latin typeface="Lucida Sans" pitchFamily="34" charset="0"/>
                  <a:ea typeface="SimSun" pitchFamily="2" charset="-122"/>
                  <a:cs typeface="Lucida Sans" pitchFamily="34" charset="0"/>
                </a:rPr>
                <a:t>METHODS</a:t>
              </a:r>
              <a:endParaRPr lang="en-US" altLang="zh-CN" sz="32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endParaRPr>
            </a:p>
          </p:txBody>
        </p:sp>
      </p:grpSp>
      <p:grpSp>
        <p:nvGrpSpPr>
          <p:cNvPr id="89" name="Group 88" descr="The results of the projec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2175269" y="23724025"/>
            <a:ext cx="10965308" cy="8676231"/>
            <a:chOff x="-15689929" y="-3106587"/>
            <a:chExt cx="11411120" cy="7149748"/>
          </a:xfrm>
        </p:grpSpPr>
        <p:sp>
          <p:nvSpPr>
            <p:cNvPr id="90" name="Text Box 242"/>
            <p:cNvSpPr txBox="1">
              <a:spLocks noChangeArrowheads="1"/>
            </p:cNvSpPr>
            <p:nvPr/>
          </p:nvSpPr>
          <p:spPr bwMode="auto">
            <a:xfrm>
              <a:off x="-15689929" y="-2449686"/>
              <a:ext cx="11411119" cy="6492847"/>
            </a:xfrm>
            <a:prstGeom prst="rect">
              <a:avLst/>
            </a:prstGeom>
            <a:solidFill>
              <a:schemeClr val="bg1"/>
            </a:solidFill>
            <a:ln w="57150" cmpd="thinThick">
              <a:noFill/>
              <a:miter lim="800000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82880" tIns="91440" rIns="182880" bIns="182880">
              <a:spAutoFit/>
            </a:bodyPr>
            <a:lstStyle>
              <a:defPPr>
                <a:defRPr kern="1200" smtId="4294967295"/>
              </a:defPPr>
              <a:lvl1pPr marL="2286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Evaluation of survey responses indicated on average that participants’ familiarity with occupational therapy and their likelihood to seek out occupational therapy services increased following the completion of an occupation-based session.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Participants reported overall satisfaction with the occupation-based sessions.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Open-ended survey responses indicated occupational therapy would be beneficial in a variety of areas.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A folder of approximately 30 educational materials was created and shared with pregnancy center staff.</a:t>
              </a:r>
            </a:p>
          </p:txBody>
        </p:sp>
        <p:sp>
          <p:nvSpPr>
            <p:cNvPr id="91" name="Text Box 248" descr="Results of the project"/>
            <p:cNvSpPr txBox="1">
              <a:spLocks noChangeArrowheads="1"/>
            </p:cNvSpPr>
            <p:nvPr/>
          </p:nvSpPr>
          <p:spPr bwMode="auto">
            <a:xfrm>
              <a:off x="-15689928" y="-3106587"/>
              <a:ext cx="11411119" cy="634067"/>
            </a:xfrm>
            <a:prstGeom prst="rect">
              <a:avLst/>
            </a:prstGeom>
            <a:solidFill>
              <a:srgbClr val="C00000"/>
            </a:solidFill>
            <a:ln w="19050">
              <a:noFill/>
              <a:miter lim="800000"/>
            </a:ln>
          </p:spPr>
          <p:txBody>
            <a:bodyPr wrap="square">
              <a:spAutoFit/>
            </a:bodyPr>
            <a:lstStyle>
              <a:defPPr>
                <a:defRPr kern="1200" smtId="4294967295"/>
              </a:defPPr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4400" b="1" dirty="0">
                  <a:solidFill>
                    <a:schemeClr val="bg1"/>
                  </a:solidFill>
                  <a:latin typeface="Lucida Sans" pitchFamily="34" charset="0"/>
                  <a:ea typeface="SimSun" pitchFamily="2" charset="-122"/>
                  <a:cs typeface="Lucida Sans" pitchFamily="34" charset="0"/>
                </a:rPr>
                <a:t>RESULTS</a:t>
              </a:r>
              <a:endParaRPr lang="en-US" altLang="zh-CN" sz="32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5A49315-C79B-16B8-A443-3C454C05F840}"/>
              </a:ext>
            </a:extLst>
          </p:cNvPr>
          <p:cNvSpPr txBox="1"/>
          <p:nvPr/>
        </p:nvSpPr>
        <p:spPr>
          <a:xfrm>
            <a:off x="23597953" y="5486476"/>
            <a:ext cx="6538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Occupation-Based Session Survey Results</a:t>
            </a:r>
          </a:p>
        </p:txBody>
      </p:sp>
      <p:pic>
        <p:nvPicPr>
          <p:cNvPr id="42" name="Picture 41" descr="A table with red and white text indicating the results of the occupation-based session survey.">
            <a:extLst>
              <a:ext uri="{FF2B5EF4-FFF2-40B4-BE49-F238E27FC236}">
                <a16:creationId xmlns:a16="http://schemas.microsoft.com/office/drawing/2014/main" id="{0AADB171-79A6-BBFC-F0D2-55CB895084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4665" y="5994897"/>
            <a:ext cx="9928730" cy="2997551"/>
          </a:xfrm>
          <a:prstGeom prst="rect">
            <a:avLst/>
          </a:prstGeom>
        </p:spPr>
      </p:pic>
      <p:pic>
        <p:nvPicPr>
          <p:cNvPr id="21" name="Picture 20" descr="A white background with black and red text indicating the open-ended responses of the survey.">
            <a:extLst>
              <a:ext uri="{FF2B5EF4-FFF2-40B4-BE49-F238E27FC236}">
                <a16:creationId xmlns:a16="http://schemas.microsoft.com/office/drawing/2014/main" id="{A97ECD73-AB31-BC3F-7833-755BCA1265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63" b="16044"/>
          <a:stretch/>
        </p:blipFill>
        <p:spPr>
          <a:xfrm>
            <a:off x="24945993" y="9069261"/>
            <a:ext cx="6847073" cy="4778754"/>
          </a:xfrm>
          <a:prstGeom prst="rect">
            <a:avLst/>
          </a:prstGeom>
        </p:spPr>
      </p:pic>
      <p:pic>
        <p:nvPicPr>
          <p:cNvPr id="25" name="Picture 24" descr="A red and grey bar graph showing the play session results on the familiarity with occupational therapy and likelihood to seek occupational therapy services.">
            <a:extLst>
              <a:ext uri="{FF2B5EF4-FFF2-40B4-BE49-F238E27FC236}">
                <a16:creationId xmlns:a16="http://schemas.microsoft.com/office/drawing/2014/main" id="{D7B590A9-4AC7-18AF-4EE1-14606EF910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48097" y="14058427"/>
            <a:ext cx="9978944" cy="5997983"/>
          </a:xfrm>
          <a:prstGeom prst="rect">
            <a:avLst/>
          </a:prstGeom>
          <a:ln w="12700">
            <a:solidFill>
              <a:schemeClr val="bg2">
                <a:lumMod val="10000"/>
              </a:schemeClr>
            </a:solidFill>
          </a:ln>
        </p:spPr>
      </p:pic>
      <p:pic>
        <p:nvPicPr>
          <p:cNvPr id="29" name="Picture 28" descr="A red and grey bar graph indicating the stress management survey results on familiarity with occupational therapy and likelihood to seek occupational therapy services.">
            <a:extLst>
              <a:ext uri="{FF2B5EF4-FFF2-40B4-BE49-F238E27FC236}">
                <a16:creationId xmlns:a16="http://schemas.microsoft.com/office/drawing/2014/main" id="{24FC0D43-358B-E47C-FD13-E16472D571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44665" y="20219901"/>
            <a:ext cx="9978944" cy="59979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Picture 22" descr="A red and grey bar graph showing the session satisfaction results of the occupation-based sessions.">
            <a:extLst>
              <a:ext uri="{FF2B5EF4-FFF2-40B4-BE49-F238E27FC236}">
                <a16:creationId xmlns:a16="http://schemas.microsoft.com/office/drawing/2014/main" id="{CF485235-9423-3803-3252-07D3E2A8C6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47365" y="26401834"/>
            <a:ext cx="9979676" cy="5998423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4" name="Group 3" descr="Discussion and conclusions of the project">
            <a:extLst>
              <a:ext uri="{FF2B5EF4-FFF2-40B4-BE49-F238E27FC236}">
                <a16:creationId xmlns:a16="http://schemas.microsoft.com/office/drawing/2014/main" id="{F12B170D-02F4-61F8-06D3-68E27ABABE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3722684" y="5464965"/>
            <a:ext cx="9940841" cy="13390079"/>
            <a:chOff x="-15646357" y="-3106588"/>
            <a:chExt cx="11367547" cy="10194847"/>
          </a:xfrm>
        </p:grpSpPr>
        <p:sp>
          <p:nvSpPr>
            <p:cNvPr id="5" name="Text Box 242">
              <a:extLst>
                <a:ext uri="{FF2B5EF4-FFF2-40B4-BE49-F238E27FC236}">
                  <a16:creationId xmlns:a16="http://schemas.microsoft.com/office/drawing/2014/main" id="{99E945FF-F87F-FD85-4798-129B6757A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5636700" y="-2472520"/>
              <a:ext cx="11357890" cy="9560779"/>
            </a:xfrm>
            <a:prstGeom prst="rect">
              <a:avLst/>
            </a:prstGeom>
            <a:solidFill>
              <a:schemeClr val="bg1"/>
            </a:solidFill>
            <a:ln w="57150" cmpd="thinThick">
              <a:noFill/>
              <a:miter lim="800000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82880" tIns="91440" rIns="182880" bIns="182880">
              <a:spAutoFit/>
            </a:bodyPr>
            <a:lstStyle>
              <a:defPPr>
                <a:defRPr kern="1200" smtId="4294967295"/>
              </a:defPPr>
              <a:lvl1pPr marL="2286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The quantitative data indicates that occupation-based sessions are an effective strategy to increase awareness and knowledge of occupational therapy concepts related to pregnancy, postpartum, and caring for children.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The education topics utilized for the supplemental materials and occupation-based sessions provided participants with relevant information and strategies that they could apply to their lives during the major transition to parenthood.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Limitations of this project included client sample size, client population, lack of standardized outcome measure, and the lack of a full-length program.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Occupational therapy practitioners may provide support during pregnancy and postpartum through education.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All objectives were fulfilled throughout the capstone project and experience.</a:t>
              </a:r>
            </a:p>
          </p:txBody>
        </p:sp>
        <p:sp>
          <p:nvSpPr>
            <p:cNvPr id="8" name="Text Box 248" descr="Discussion and conclusion of the project">
              <a:extLst>
                <a:ext uri="{FF2B5EF4-FFF2-40B4-BE49-F238E27FC236}">
                  <a16:creationId xmlns:a16="http://schemas.microsoft.com/office/drawing/2014/main" id="{6963B672-87D4-C019-1A61-E5DCC2AD567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5646357" y="-3106588"/>
              <a:ext cx="11361813" cy="647656"/>
            </a:xfrm>
            <a:prstGeom prst="rect">
              <a:avLst/>
            </a:prstGeom>
            <a:solidFill>
              <a:srgbClr val="C00000"/>
            </a:solidFill>
            <a:ln w="19050">
              <a:noFill/>
              <a:miter lim="800000"/>
            </a:ln>
          </p:spPr>
          <p:txBody>
            <a:bodyPr wrap="square">
              <a:spAutoFit/>
            </a:bodyPr>
            <a:lstStyle>
              <a:defPPr>
                <a:defRPr kern="1200" smtId="4294967295"/>
              </a:defPPr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4400" b="1" dirty="0">
                  <a:solidFill>
                    <a:schemeClr val="bg1"/>
                  </a:solidFill>
                  <a:latin typeface="Lucida Sans" pitchFamily="34" charset="0"/>
                  <a:ea typeface="SimSun" pitchFamily="2" charset="-122"/>
                  <a:cs typeface="Lucida Sans" pitchFamily="34" charset="0"/>
                </a:rPr>
                <a:t>DISCUSSION &amp; CONCLUSION</a:t>
              </a:r>
              <a:endParaRPr lang="en-US" altLang="zh-CN" sz="32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endParaRPr>
            </a:p>
          </p:txBody>
        </p:sp>
      </p:grpSp>
      <p:grpSp>
        <p:nvGrpSpPr>
          <p:cNvPr id="86" name="Group 85" descr="Implications of the project on occupational therapy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3722684" y="18861162"/>
            <a:ext cx="9940841" cy="8640447"/>
            <a:chOff x="-15709646" y="-3106587"/>
            <a:chExt cx="11430837" cy="7115459"/>
          </a:xfrm>
        </p:grpSpPr>
        <p:sp>
          <p:nvSpPr>
            <p:cNvPr id="87" name="Text Box 242"/>
            <p:cNvSpPr txBox="1">
              <a:spLocks noChangeArrowheads="1"/>
            </p:cNvSpPr>
            <p:nvPr/>
          </p:nvSpPr>
          <p:spPr bwMode="auto">
            <a:xfrm>
              <a:off x="-15703882" y="-2479597"/>
              <a:ext cx="11425072" cy="6488469"/>
            </a:xfrm>
            <a:prstGeom prst="rect">
              <a:avLst/>
            </a:prstGeom>
            <a:solidFill>
              <a:schemeClr val="bg1"/>
            </a:solidFill>
            <a:ln w="57150" cmpd="thinThick">
              <a:noFill/>
              <a:miter lim="800000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82880" tIns="91440" rIns="182880" bIns="182880">
              <a:spAutoFit/>
            </a:bodyPr>
            <a:lstStyle>
              <a:defPPr>
                <a:defRPr kern="1200" smtId="4294967295"/>
              </a:defPPr>
              <a:lvl1pPr marL="2286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6127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6127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Occupational therapists are equipped with the knowledge and skills to support women during pregnancy and postpartum.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Occupation-based sessions can be an effective way to provide education and intervention during the perinatal period.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There is a need for increased postpartum support for women, specifically with unintended pregnancies.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800" dirty="0"/>
                <a:t>Additional research is warranted on the direct effect of occupational therapy intervention on promoting mental and physical health in the perinatal period.</a:t>
              </a:r>
            </a:p>
          </p:txBody>
        </p:sp>
        <p:sp>
          <p:nvSpPr>
            <p:cNvPr id="88" name="Text Box 248" descr="Implications of the project for occupational therapy"/>
            <p:cNvSpPr txBox="1">
              <a:spLocks noChangeArrowheads="1"/>
            </p:cNvSpPr>
            <p:nvPr/>
          </p:nvSpPr>
          <p:spPr bwMode="auto">
            <a:xfrm>
              <a:off x="-15709646" y="-3106587"/>
              <a:ext cx="11430837" cy="634067"/>
            </a:xfrm>
            <a:prstGeom prst="rect">
              <a:avLst/>
            </a:prstGeom>
            <a:solidFill>
              <a:srgbClr val="C00000"/>
            </a:solidFill>
            <a:ln w="19050">
              <a:noFill/>
              <a:miter lim="800000"/>
            </a:ln>
          </p:spPr>
          <p:txBody>
            <a:bodyPr wrap="square">
              <a:spAutoFit/>
            </a:bodyPr>
            <a:lstStyle>
              <a:defPPr>
                <a:defRPr kern="1200" smtId="4294967295"/>
              </a:defPPr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4400" b="1" dirty="0">
                  <a:solidFill>
                    <a:schemeClr val="bg1"/>
                  </a:solidFill>
                  <a:latin typeface="Lucida Sans" pitchFamily="34" charset="0"/>
                  <a:ea typeface="SimSun" pitchFamily="2" charset="-122"/>
                  <a:cs typeface="Lucida Sans" pitchFamily="34" charset="0"/>
                </a:rPr>
                <a:t>IMPLICATIONS</a:t>
              </a:r>
              <a:endParaRPr lang="en-US" altLang="zh-CN" sz="3200" b="1" dirty="0">
                <a:solidFill>
                  <a:schemeClr val="bg1"/>
                </a:solidFill>
                <a:latin typeface="Lucida Sans" pitchFamily="34" charset="0"/>
                <a:ea typeface="SimSun" pitchFamily="2" charset="-122"/>
                <a:cs typeface="Lucida Sans" pitchFamily="34" charset="0"/>
              </a:endParaRPr>
            </a:p>
          </p:txBody>
        </p:sp>
      </p:grpSp>
      <p:pic>
        <p:nvPicPr>
          <p:cNvPr id="13" name="Picture 12" descr="A QR code on a white background for the project references.">
            <a:extLst>
              <a:ext uri="{FF2B5EF4-FFF2-40B4-BE49-F238E27FC236}">
                <a16:creationId xmlns:a16="http://schemas.microsoft.com/office/drawing/2014/main" id="{58120F56-FB25-000F-6A44-C654B0B1F6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843" y="28403844"/>
            <a:ext cx="3891305" cy="38913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4" name="Picture 9">
            <a:extLst>
              <a:ext uri="{FF2B5EF4-FFF2-40B4-BE49-F238E27FC236}">
                <a16:creationId xmlns:a16="http://schemas.microsoft.com/office/drawing/2014/main" id="{DDBAA43D-FE67-4FF2-811D-788C3E664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970" y="1497970"/>
            <a:ext cx="9388078" cy="2389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28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fded6b-a050-4d51-837c-2aa579aa623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2B502DAEEF5C459EF86479BE78426A" ma:contentTypeVersion="10" ma:contentTypeDescription="Create a new document." ma:contentTypeScope="" ma:versionID="0311c3743364b652fcd96fde76b6b540">
  <xsd:schema xmlns:xsd="http://www.w3.org/2001/XMLSchema" xmlns:xs="http://www.w3.org/2001/XMLSchema" xmlns:p="http://schemas.microsoft.com/office/2006/metadata/properties" xmlns:ns3="74fded6b-a050-4d51-837c-2aa579aa623e" xmlns:ns4="5a85415b-0b33-4df8-938d-3f8d04df8fba" targetNamespace="http://schemas.microsoft.com/office/2006/metadata/properties" ma:root="true" ma:fieldsID="08ae860379c344acc92899d3a3c052cd" ns3:_="" ns4:_="">
    <xsd:import namespace="74fded6b-a050-4d51-837c-2aa579aa623e"/>
    <xsd:import namespace="5a85415b-0b33-4df8-938d-3f8d04df8f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ded6b-a050-4d51-837c-2aa579aa62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5415b-0b33-4df8-938d-3f8d04df8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412C69-941D-4904-8E18-5F7DFCE88D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C55C2D-2A77-4BD2-B906-316CCB505470}">
  <ds:schemaRefs>
    <ds:schemaRef ds:uri="5a85415b-0b33-4df8-938d-3f8d04df8fba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74fded6b-a050-4d51-837c-2aa579aa623e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459C344-AAB4-4ACE-8EF2-655BA847FC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fded6b-a050-4d51-837c-2aa579aa623e"/>
    <ds:schemaRef ds:uri="5a85415b-0b33-4df8-938d-3f8d04df8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813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Times New Roman</vt:lpstr>
      <vt:lpstr>Office Theme</vt:lpstr>
      <vt:lpstr>Empowering Pregnancy and Postpartum: Supporting Motherhood Through Occupational Therapy Education  Alison Drexler, OTS Faculty Mentor: Karen Hebert PhD, OTR/L</vt:lpstr>
    </vt:vector>
  </TitlesOfParts>
  <Company>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Molitor, Whitney</dc:creator>
  <cp:lastModifiedBy>Drexler, Alison Rose</cp:lastModifiedBy>
  <cp:revision>12</cp:revision>
  <dcterms:created xsi:type="dcterms:W3CDTF">2018-12-04T21:32:16Z</dcterms:created>
  <dcterms:modified xsi:type="dcterms:W3CDTF">2024-04-09T20:16:47Z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0x010100F22B502DAEEF5C459EF86479BE78426A</vt:lpwstr>
  </property>
</Properties>
</file>