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2220DA-554A-1293-56ED-1B9A20C9F2AE}" name="Hebert, Karen R" initials="HKR" userId="S::Karen.Hebert@usd.edu::47480482-ddbe-491c-9095-b41f35c9cfd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8"/>
    <p:restoredTop sz="96121"/>
  </p:normalViewPr>
  <p:slideViewPr>
    <p:cSldViewPr snapToGrid="0">
      <p:cViewPr varScale="1">
        <p:scale>
          <a:sx n="73" d="100"/>
          <a:sy n="73" d="100"/>
        </p:scale>
        <p:origin x="1140"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2CA-9F8F-26CD-BDE8-2459D663F3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173105-57F5-DF67-30C4-341B166CF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11063B-7289-BD6F-E238-273DE7D80387}"/>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5" name="Footer Placeholder 4">
            <a:extLst>
              <a:ext uri="{FF2B5EF4-FFF2-40B4-BE49-F238E27FC236}">
                <a16:creationId xmlns:a16="http://schemas.microsoft.com/office/drawing/2014/main" id="{EFB82741-CFC9-F8B6-7527-A32C05944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57593-3430-8FCE-74B7-2D1379CAC52B}"/>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166363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3B62-E044-B6EE-FD19-DCE5E81D32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605234-1946-1EC8-BD1A-318FECD909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E32814-BD77-5758-2026-39ADCD32DDD6}"/>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5" name="Footer Placeholder 4">
            <a:extLst>
              <a:ext uri="{FF2B5EF4-FFF2-40B4-BE49-F238E27FC236}">
                <a16:creationId xmlns:a16="http://schemas.microsoft.com/office/drawing/2014/main" id="{D47A91FF-10E5-770E-97EF-250A25343A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22CA2-801F-5C4B-C906-FCF4732D2251}"/>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290190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88FBF-EB60-16B0-A909-B4638A0F43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DA6CDC-C301-9805-1358-92F1D340D1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156AB7-4882-066A-E2CB-ABBBC17FB668}"/>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5" name="Footer Placeholder 4">
            <a:extLst>
              <a:ext uri="{FF2B5EF4-FFF2-40B4-BE49-F238E27FC236}">
                <a16:creationId xmlns:a16="http://schemas.microsoft.com/office/drawing/2014/main" id="{EB066667-AA39-640E-E826-61960882E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DFC36C-8456-27FA-C411-A5442EACDFCA}"/>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3677182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72F05-1C28-8D15-BEDC-4047DCC5A0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B1EE64-842A-7933-6084-9F1904BF0A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6977A-499A-FED6-A025-4447993EF131}"/>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5" name="Footer Placeholder 4">
            <a:extLst>
              <a:ext uri="{FF2B5EF4-FFF2-40B4-BE49-F238E27FC236}">
                <a16:creationId xmlns:a16="http://schemas.microsoft.com/office/drawing/2014/main" id="{DB54A651-30DD-0E80-D1F1-8D80C1BE1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616B3A-E658-94BD-9FD8-5B4F614914BC}"/>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401819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D858-6060-41D1-6284-F01C5550F2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41872B-68AF-4DBD-ACE5-EE80EB9705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7DF2A9-3ABB-9C22-7ECE-0A1B67D6FA8E}"/>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5" name="Footer Placeholder 4">
            <a:extLst>
              <a:ext uri="{FF2B5EF4-FFF2-40B4-BE49-F238E27FC236}">
                <a16:creationId xmlns:a16="http://schemas.microsoft.com/office/drawing/2014/main" id="{10FB97C2-773C-BFB6-AD0E-8F8F348F9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70B3A-25B3-52C1-1D0F-1F8C505F5190}"/>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72970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89F4D-1E14-6158-A9C8-9CE4B4DB12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1864B2-989E-844E-3A17-D869DD9537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8397B8-587F-8004-7892-2550D05DD5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69726C-77E6-97A9-0054-E7546C57852B}"/>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6" name="Footer Placeholder 5">
            <a:extLst>
              <a:ext uri="{FF2B5EF4-FFF2-40B4-BE49-F238E27FC236}">
                <a16:creationId xmlns:a16="http://schemas.microsoft.com/office/drawing/2014/main" id="{CD9A3A4E-9B9A-EBC7-F7FD-E5525BB511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FC6524-A6BC-B8F2-72BD-F80CF775430E}"/>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764626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ABAD-E5DB-FC85-1026-FA635F4607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D7285F-074C-3F79-3FCB-2DE5840351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6623A9-70B2-2396-8721-E71492EE37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51D453-9AB4-0211-CB31-4B53D08D8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566ABD-57F7-C784-D9EC-D1EA3D5BE8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1781A8-8F81-D6BB-6FD6-7293E76A7876}"/>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8" name="Footer Placeholder 7">
            <a:extLst>
              <a:ext uri="{FF2B5EF4-FFF2-40B4-BE49-F238E27FC236}">
                <a16:creationId xmlns:a16="http://schemas.microsoft.com/office/drawing/2014/main" id="{C137ACDE-CF5E-5F26-E0AE-762C5D760C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11794A-387A-0295-88A8-E22174B38877}"/>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21600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75DCF-9288-14A5-CA91-7B6FF0C48A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653B5A-904D-04C4-D4CE-8D28E9E35798}"/>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4" name="Footer Placeholder 3">
            <a:extLst>
              <a:ext uri="{FF2B5EF4-FFF2-40B4-BE49-F238E27FC236}">
                <a16:creationId xmlns:a16="http://schemas.microsoft.com/office/drawing/2014/main" id="{563BCA98-5B2F-6DF8-022F-6263450A23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A36AA0-6843-520B-6395-808DEFF1A0A3}"/>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101111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3A4D86-42CD-7E7A-9685-78231EBA251D}"/>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3" name="Footer Placeholder 2">
            <a:extLst>
              <a:ext uri="{FF2B5EF4-FFF2-40B4-BE49-F238E27FC236}">
                <a16:creationId xmlns:a16="http://schemas.microsoft.com/office/drawing/2014/main" id="{E68B6565-77AD-F399-AF57-C459684E68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729752-0FC8-6EF4-1FEB-2A3E073652D0}"/>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3960428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6925-4BD4-479E-1AFA-07707A1AFA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B3800E-EFE1-0848-3235-D7D53D88A7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7AAE01-B84D-D7A9-7DFB-A3586583F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4744D8-F047-8F1D-C22A-76ECCD4E88DE}"/>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6" name="Footer Placeholder 5">
            <a:extLst>
              <a:ext uri="{FF2B5EF4-FFF2-40B4-BE49-F238E27FC236}">
                <a16:creationId xmlns:a16="http://schemas.microsoft.com/office/drawing/2014/main" id="{F1743E53-DC4F-9877-3ECC-DA258685A3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A8F706-2177-C091-2D79-42181BE98426}"/>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2027494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B5148-FACF-0458-47F3-1F79B3BE27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5C04FA-99DC-AF1F-DF26-96E9EE0C2D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524BDE-582C-0FE2-D580-9A9073BCD4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9EB827-79E3-C707-95C4-995F164A517A}"/>
              </a:ext>
            </a:extLst>
          </p:cNvPr>
          <p:cNvSpPr>
            <a:spLocks noGrp="1"/>
          </p:cNvSpPr>
          <p:nvPr>
            <p:ph type="dt" sz="half" idx="10"/>
          </p:nvPr>
        </p:nvSpPr>
        <p:spPr/>
        <p:txBody>
          <a:bodyPr/>
          <a:lstStyle/>
          <a:p>
            <a:fld id="{D1657982-D36C-F649-863E-8FC267E7018A}" type="datetimeFigureOut">
              <a:rPr lang="en-US" smtClean="0"/>
              <a:t>4/11/2024</a:t>
            </a:fld>
            <a:endParaRPr lang="en-US"/>
          </a:p>
        </p:txBody>
      </p:sp>
      <p:sp>
        <p:nvSpPr>
          <p:cNvPr id="6" name="Footer Placeholder 5">
            <a:extLst>
              <a:ext uri="{FF2B5EF4-FFF2-40B4-BE49-F238E27FC236}">
                <a16:creationId xmlns:a16="http://schemas.microsoft.com/office/drawing/2014/main" id="{7B821B5B-0B04-9F67-F75D-F5AB7A8E19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E6E1D2-2D0A-0CE9-A2BB-AA114F91FC12}"/>
              </a:ext>
            </a:extLst>
          </p:cNvPr>
          <p:cNvSpPr>
            <a:spLocks noGrp="1"/>
          </p:cNvSpPr>
          <p:nvPr>
            <p:ph type="sldNum" sz="quarter" idx="12"/>
          </p:nvPr>
        </p:nvSpPr>
        <p:spPr/>
        <p:txBody>
          <a:bodyPr/>
          <a:lstStyle/>
          <a:p>
            <a:fld id="{1FDBC5FF-9448-0642-864B-89C14566FCCC}" type="slidenum">
              <a:rPr lang="en-US" smtClean="0"/>
              <a:t>‹#›</a:t>
            </a:fld>
            <a:endParaRPr lang="en-US"/>
          </a:p>
        </p:txBody>
      </p:sp>
    </p:spTree>
    <p:extLst>
      <p:ext uri="{BB962C8B-B14F-4D97-AF65-F5344CB8AC3E}">
        <p14:creationId xmlns:p14="http://schemas.microsoft.com/office/powerpoint/2010/main" val="1377363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FCC869-74C2-B53F-535F-CE6CC2A4CC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048117-E7A2-9D09-D64E-DFE24CC71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E0A5FB-E8EE-3163-8E6C-D381D63FF7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57982-D36C-F649-863E-8FC267E7018A}" type="datetimeFigureOut">
              <a:rPr lang="en-US" smtClean="0"/>
              <a:t>4/11/2024</a:t>
            </a:fld>
            <a:endParaRPr lang="en-US"/>
          </a:p>
        </p:txBody>
      </p:sp>
      <p:sp>
        <p:nvSpPr>
          <p:cNvPr id="5" name="Footer Placeholder 4">
            <a:extLst>
              <a:ext uri="{FF2B5EF4-FFF2-40B4-BE49-F238E27FC236}">
                <a16:creationId xmlns:a16="http://schemas.microsoft.com/office/drawing/2014/main" id="{9EA7B31A-1654-F7D6-E901-3A8F9A769D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A54EDD-5005-CDC7-497E-9E64868361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BC5FF-9448-0642-864B-89C14566FCCC}" type="slidenum">
              <a:rPr lang="en-US" smtClean="0"/>
              <a:t>‹#›</a:t>
            </a:fld>
            <a:endParaRPr lang="en-US"/>
          </a:p>
        </p:txBody>
      </p:sp>
    </p:spTree>
    <p:extLst>
      <p:ext uri="{BB962C8B-B14F-4D97-AF65-F5344CB8AC3E}">
        <p14:creationId xmlns:p14="http://schemas.microsoft.com/office/powerpoint/2010/main" val="3241600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90000"/>
          </a:schemeClr>
        </a:solidFill>
        <a:effectLst/>
      </p:bgPr>
    </p:bg>
    <p:spTree>
      <p:nvGrpSpPr>
        <p:cNvPr id="1" name=""/>
        <p:cNvGrpSpPr/>
        <p:nvPr/>
      </p:nvGrpSpPr>
      <p:grpSpPr>
        <a:xfrm>
          <a:off x="0" y="0"/>
          <a:ext cx="0" cy="0"/>
          <a:chOff x="0" y="0"/>
          <a:chExt cx="0" cy="0"/>
        </a:xfrm>
      </p:grpSpPr>
      <p:sp>
        <p:nvSpPr>
          <p:cNvPr id="14" name="Text Box 241">
            <a:extLst>
              <a:ext uri="{FF2B5EF4-FFF2-40B4-BE49-F238E27FC236}">
                <a16:creationId xmlns:a16="http://schemas.microsoft.com/office/drawing/2014/main" id="{9434EF8A-BF94-41AD-FB1F-4EA13747B991}"/>
              </a:ext>
            </a:extLst>
          </p:cNvPr>
          <p:cNvSpPr txBox="1">
            <a:spLocks noChangeArrowheads="1"/>
          </p:cNvSpPr>
          <p:nvPr/>
        </p:nvSpPr>
        <p:spPr bwMode="auto">
          <a:xfrm>
            <a:off x="10863227" y="4875347"/>
            <a:ext cx="1240567" cy="1907880"/>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References</a:t>
            </a:r>
            <a:endParaRPr lang="en-US" altLang="zh-CN" sz="1400" b="1"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pPr algn="ctr"/>
            <a:endParaRPr lang="en-US" altLang="zh-CN" sz="1400" b="1" dirty="0">
              <a:solidFill>
                <a:schemeClr val="bg1"/>
              </a:solidFill>
              <a:ea typeface="SimSun" pitchFamily="2" charset="-122"/>
              <a:cs typeface="Times New Roman" panose="02020603050405020304" pitchFamily="18" charset="0"/>
            </a:endParaRPr>
          </a:p>
        </p:txBody>
      </p:sp>
      <p:pic>
        <p:nvPicPr>
          <p:cNvPr id="17" name="Picture 16" descr="QR code to reference list">
            <a:extLst>
              <a:ext uri="{FF2B5EF4-FFF2-40B4-BE49-F238E27FC236}">
                <a16:creationId xmlns:a16="http://schemas.microsoft.com/office/drawing/2014/main" id="{99A320D4-80F8-1D5C-2E9B-B9BCD79C6DB2}"/>
              </a:ext>
            </a:extLst>
          </p:cNvPr>
          <p:cNvPicPr>
            <a:picLocks noChangeAspect="1"/>
          </p:cNvPicPr>
          <p:nvPr/>
        </p:nvPicPr>
        <p:blipFill>
          <a:blip r:embed="rId2"/>
          <a:stretch>
            <a:fillRect/>
          </a:stretch>
        </p:blipFill>
        <p:spPr>
          <a:xfrm>
            <a:off x="10982501" y="5324386"/>
            <a:ext cx="1009802" cy="1009802"/>
          </a:xfrm>
          <a:prstGeom prst="rect">
            <a:avLst/>
          </a:prstGeom>
        </p:spPr>
      </p:pic>
      <p:sp>
        <p:nvSpPr>
          <p:cNvPr id="12" name="Text Box 241">
            <a:extLst>
              <a:ext uri="{FF2B5EF4-FFF2-40B4-BE49-F238E27FC236}">
                <a16:creationId xmlns:a16="http://schemas.microsoft.com/office/drawing/2014/main" id="{7D95D4E6-B48F-FD4F-82BA-665A793ABCDA}"/>
              </a:ext>
            </a:extLst>
          </p:cNvPr>
          <p:cNvSpPr txBox="1">
            <a:spLocks noChangeArrowheads="1"/>
          </p:cNvSpPr>
          <p:nvPr/>
        </p:nvSpPr>
        <p:spPr bwMode="auto">
          <a:xfrm>
            <a:off x="8891732" y="1072677"/>
            <a:ext cx="3226720" cy="3703136"/>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Implications</a:t>
            </a:r>
            <a:endParaRPr lang="en-US" altLang="zh-CN" sz="1400" b="1" dirty="0">
              <a:ea typeface="SimSun" pitchFamily="2" charset="-122"/>
              <a:cs typeface="Times New Roman" panose="02020603050405020304" pitchFamily="18" charset="0"/>
            </a:endParaRPr>
          </a:p>
          <a:p>
            <a:r>
              <a:rPr lang="en-US" altLang="zh-CN" sz="1000" dirty="0">
                <a:ea typeface="SimSun" pitchFamily="2" charset="-122"/>
                <a:cs typeface="Times New Roman" panose="02020603050405020304" pitchFamily="18" charset="0"/>
              </a:rPr>
              <a:t>This capstone project served traumatic brain injury patients and their caregivers through occupational therapy (OT) services and resource development. This project identified and addressed a gap in resource provision for this population. This capstone added to existing knowledge; demonstrating that the integration of caregiver support and occupational therapy treatment promotes optimal community integration.</a:t>
            </a:r>
          </a:p>
          <a:p>
            <a:endParaRPr lang="en-US" altLang="zh-CN" sz="1000" dirty="0">
              <a:ea typeface="SimSun" pitchFamily="2" charset="-122"/>
              <a:cs typeface="Times New Roman" panose="02020603050405020304" pitchFamily="18" charset="0"/>
            </a:endParaRPr>
          </a:p>
          <a:p>
            <a:endParaRPr lang="en-US" altLang="zh-CN" sz="1000" dirty="0">
              <a:ea typeface="SimSun" pitchFamily="2" charset="-122"/>
              <a:cs typeface="Times New Roman" panose="02020603050405020304" pitchFamily="18" charset="0"/>
            </a:endParaRPr>
          </a:p>
          <a:p>
            <a:endParaRPr lang="en-US" altLang="zh-CN" sz="1000" dirty="0">
              <a:ea typeface="SimSun" pitchFamily="2" charset="-122"/>
              <a:cs typeface="Times New Roman" panose="02020603050405020304" pitchFamily="18" charset="0"/>
            </a:endParaRPr>
          </a:p>
          <a:p>
            <a:pPr algn="ctr"/>
            <a:r>
              <a:rPr lang="en-US" altLang="zh-CN" sz="1050" b="1" dirty="0">
                <a:ea typeface="SimSun" pitchFamily="2" charset="-122"/>
                <a:cs typeface="Times New Roman" panose="02020603050405020304" pitchFamily="18" charset="0"/>
              </a:rPr>
              <a:t>Recommendations for Practice</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Although TBI patients are being discharged to a community setting, many patients continue to require substantial caregiver support.</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There is a gap in resource provision regarding caregiver emotional and social support, respite services, and prevention of burnout.</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Integrating caregiver support and traditional occupational therapy services aids in successful community integration post-TBI. </a:t>
            </a:r>
          </a:p>
        </p:txBody>
      </p:sp>
      <p:sp>
        <p:nvSpPr>
          <p:cNvPr id="13" name="Text Box 241">
            <a:extLst>
              <a:ext uri="{FF2B5EF4-FFF2-40B4-BE49-F238E27FC236}">
                <a16:creationId xmlns:a16="http://schemas.microsoft.com/office/drawing/2014/main" id="{7A3294EC-5575-E5CC-2AE5-6D351A736C6D}"/>
              </a:ext>
            </a:extLst>
          </p:cNvPr>
          <p:cNvSpPr txBox="1">
            <a:spLocks noChangeArrowheads="1"/>
          </p:cNvSpPr>
          <p:nvPr/>
        </p:nvSpPr>
        <p:spPr bwMode="auto">
          <a:xfrm>
            <a:off x="8887840" y="4875348"/>
            <a:ext cx="1897009" cy="1907879"/>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Figure 1</a:t>
            </a:r>
          </a:p>
          <a:p>
            <a:pPr algn="ctr"/>
            <a:endParaRPr lang="en-US" altLang="zh-CN" sz="1050" b="1" dirty="0">
              <a:ea typeface="SimSun" pitchFamily="2" charset="-122"/>
              <a:cs typeface="Times New Roman" panose="02020603050405020304" pitchFamily="18" charset="0"/>
            </a:endParaRPr>
          </a:p>
          <a:p>
            <a:pPr algn="ctr"/>
            <a:endParaRPr lang="en-US" altLang="zh-CN" sz="1050" b="1" dirty="0">
              <a:ea typeface="SimSun" pitchFamily="2" charset="-122"/>
              <a:cs typeface="Times New Roman" panose="02020603050405020304" pitchFamily="18" charset="0"/>
            </a:endParaRPr>
          </a:p>
          <a:p>
            <a:pPr algn="ctr"/>
            <a:endParaRPr lang="en-US" altLang="zh-CN" sz="1050" b="1" dirty="0">
              <a:ea typeface="SimSun" pitchFamily="2" charset="-122"/>
              <a:cs typeface="Times New Roman" panose="02020603050405020304" pitchFamily="18" charset="0"/>
            </a:endParaRPr>
          </a:p>
          <a:p>
            <a:pPr algn="ctr"/>
            <a:endParaRPr lang="en-US" altLang="zh-CN" sz="1050" b="1" dirty="0">
              <a:ea typeface="SimSun" pitchFamily="2" charset="-122"/>
              <a:cs typeface="Times New Roman" panose="02020603050405020304" pitchFamily="18" charset="0"/>
            </a:endParaRPr>
          </a:p>
          <a:p>
            <a:pPr algn="ctr"/>
            <a:endParaRPr lang="en-US" altLang="zh-CN" sz="1400" dirty="0">
              <a:ea typeface="SimSun" pitchFamily="2" charset="-122"/>
              <a:cs typeface="Times New Roman" panose="02020603050405020304" pitchFamily="18" charset="0"/>
            </a:endParaRPr>
          </a:p>
          <a:p>
            <a:pPr algn="ctr"/>
            <a:endParaRPr lang="en-US" altLang="zh-CN" sz="1400" b="1" dirty="0">
              <a:ea typeface="SimSun" pitchFamily="2" charset="-122"/>
              <a:cs typeface="Times New Roman" panose="02020603050405020304" pitchFamily="18" charset="0"/>
            </a:endParaRPr>
          </a:p>
          <a:p>
            <a:r>
              <a:rPr lang="en-US" altLang="zh-CN" sz="1000" dirty="0">
                <a:ea typeface="SimSun" pitchFamily="2" charset="-122"/>
                <a:cs typeface="Times New Roman" panose="02020603050405020304" pitchFamily="18" charset="0"/>
              </a:rPr>
              <a:t>Resources regarding caregiver support groups were found to be the most applicable.</a:t>
            </a:r>
          </a:p>
        </p:txBody>
      </p:sp>
      <p:pic>
        <p:nvPicPr>
          <p:cNvPr id="21" name="Picture 20" descr="Pie chart indicating which handouts caregivers found to be most applicable. Caregivers indicated the handout titled, &quot;Support Groups&quot; to be most applicable. ">
            <a:extLst>
              <a:ext uri="{FF2B5EF4-FFF2-40B4-BE49-F238E27FC236}">
                <a16:creationId xmlns:a16="http://schemas.microsoft.com/office/drawing/2014/main" id="{5F70FE3A-77A9-9348-A077-DB5D77D180A2}"/>
              </a:ext>
            </a:extLst>
          </p:cNvPr>
          <p:cNvPicPr>
            <a:picLocks noChangeAspect="1"/>
          </p:cNvPicPr>
          <p:nvPr/>
        </p:nvPicPr>
        <p:blipFill>
          <a:blip r:embed="rId3"/>
          <a:stretch>
            <a:fillRect/>
          </a:stretch>
        </p:blipFill>
        <p:spPr>
          <a:xfrm>
            <a:off x="9012465" y="5150136"/>
            <a:ext cx="1647818" cy="1058952"/>
          </a:xfrm>
          <a:prstGeom prst="rect">
            <a:avLst/>
          </a:prstGeom>
        </p:spPr>
      </p:pic>
      <p:sp>
        <p:nvSpPr>
          <p:cNvPr id="11" name="Text Box 241">
            <a:extLst>
              <a:ext uri="{FF2B5EF4-FFF2-40B4-BE49-F238E27FC236}">
                <a16:creationId xmlns:a16="http://schemas.microsoft.com/office/drawing/2014/main" id="{220C6147-2C62-7845-58D9-1AA12F456352}"/>
              </a:ext>
            </a:extLst>
          </p:cNvPr>
          <p:cNvSpPr txBox="1">
            <a:spLocks noChangeArrowheads="1"/>
          </p:cNvSpPr>
          <p:nvPr/>
        </p:nvSpPr>
        <p:spPr bwMode="auto">
          <a:xfrm>
            <a:off x="3667759" y="4316549"/>
            <a:ext cx="5141703" cy="2466680"/>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100" b="1" dirty="0">
                <a:ea typeface="SimSun" pitchFamily="2" charset="-122"/>
                <a:cs typeface="Times New Roman" panose="02020603050405020304" pitchFamily="18" charset="0"/>
              </a:rPr>
              <a:t>Results</a:t>
            </a:r>
          </a:p>
          <a:p>
            <a:r>
              <a:rPr lang="en-US" altLang="zh-CN" sz="1000" b="1" dirty="0">
                <a:ea typeface="SimSun" pitchFamily="2" charset="-122"/>
                <a:cs typeface="Times New Roman" panose="02020603050405020304" pitchFamily="18" charset="0"/>
              </a:rPr>
              <a:t>CMS Section GG </a:t>
            </a:r>
            <a:r>
              <a:rPr lang="en-US" altLang="zh-CN" sz="1000" dirty="0">
                <a:ea typeface="SimSun" pitchFamily="2" charset="-122"/>
                <a:cs typeface="Times New Roman" panose="02020603050405020304" pitchFamily="18" charset="0"/>
              </a:rPr>
              <a:t>scores </a:t>
            </a:r>
            <a:r>
              <a:rPr lang="en-US" sz="1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discharge (M=33.23 </a:t>
            </a: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3.04</a:t>
            </a:r>
            <a:r>
              <a:rPr lang="en-US" sz="1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were higher than Section GG scores at admission (M=20.23 </a:t>
            </a: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6.04), t(6)=5.73, p&lt;0.001; indicating that patient functioning improved from admission to discharge.</a:t>
            </a:r>
            <a:endParaRPr lang="en-US" altLang="zh-CN" sz="1000" dirty="0">
              <a:ea typeface="SimSun" pitchFamily="2" charset="-122"/>
              <a:cs typeface="Times New Roman" panose="02020603050405020304" pitchFamily="18" charset="0"/>
            </a:endParaRPr>
          </a:p>
          <a:p>
            <a:r>
              <a:rPr lang="en-US" altLang="zh-CN" sz="1000" b="1" dirty="0">
                <a:ea typeface="SimSun" pitchFamily="2" charset="-122"/>
                <a:cs typeface="Times New Roman" panose="02020603050405020304" pitchFamily="18" charset="0"/>
              </a:rPr>
              <a:t>RLAS-R </a:t>
            </a:r>
            <a:r>
              <a:rPr lang="en-US" altLang="zh-CN" sz="1000" dirty="0">
                <a:ea typeface="SimSun" pitchFamily="2" charset="-122"/>
                <a:cs typeface="Times New Roman" panose="02020603050405020304" pitchFamily="18" charset="0"/>
              </a:rPr>
              <a:t>scores indicated a mean of </a:t>
            </a:r>
            <a:r>
              <a:rPr lang="en-US" sz="1000" dirty="0">
                <a:solidFill>
                  <a:srgbClr val="000000"/>
                </a:solidFill>
                <a:effectLst/>
                <a:latin typeface="Times New Roman" panose="02020603050405020304" pitchFamily="18" charset="0"/>
                <a:ea typeface="Calibri" panose="020F0502020204030204" pitchFamily="34" charset="0"/>
              </a:rPr>
              <a:t>6.71 </a:t>
            </a:r>
            <a:r>
              <a:rPr lang="en-US" sz="1000" dirty="0">
                <a:solidFill>
                  <a:srgbClr val="000000"/>
                </a:solidFill>
                <a:effectLst/>
                <a:latin typeface="Times New Roman" panose="02020603050405020304" pitchFamily="18" charset="0"/>
                <a:ea typeface="Times New Roman" panose="02020603050405020304" pitchFamily="18" charset="0"/>
              </a:rPr>
              <a:t>± 0.95</a:t>
            </a:r>
            <a:r>
              <a:rPr lang="en-US" sz="1000" dirty="0">
                <a:solidFill>
                  <a:srgbClr val="000000"/>
                </a:solidFill>
                <a:latin typeface="Times New Roman" panose="02020603050405020304" pitchFamily="18" charset="0"/>
                <a:ea typeface="Times New Roman" panose="02020603050405020304" pitchFamily="18" charset="0"/>
              </a:rPr>
              <a:t>; indicating that patients required stand by to moderate assistance with self-care skills at discharge.</a:t>
            </a:r>
            <a:endParaRPr lang="en-US" altLang="zh-CN" sz="1000" dirty="0">
              <a:ea typeface="SimSun" pitchFamily="2" charset="-122"/>
              <a:cs typeface="Times New Roman" panose="02020603050405020304" pitchFamily="18" charset="0"/>
            </a:endParaRPr>
          </a:p>
          <a:p>
            <a:r>
              <a:rPr lang="en-US" altLang="zh-CN" sz="1000" b="1" dirty="0">
                <a:ea typeface="SimSun" pitchFamily="2" charset="-122"/>
                <a:cs typeface="Times New Roman" panose="02020603050405020304" pitchFamily="18" charset="0"/>
              </a:rPr>
              <a:t>Discharge Statistics: </a:t>
            </a:r>
            <a:r>
              <a:rPr lang="en-US" altLang="zh-CN" sz="1000" dirty="0">
                <a:ea typeface="SimSun" pitchFamily="2" charset="-122"/>
                <a:cs typeface="Times New Roman" panose="02020603050405020304" pitchFamily="18" charset="0"/>
              </a:rPr>
              <a:t>85.71% of patients discharged home with caregiver support. 1 patient emergently discharged to acute care.</a:t>
            </a:r>
          </a:p>
          <a:p>
            <a:r>
              <a:rPr lang="en-US" altLang="zh-CN" sz="1000" b="1" dirty="0">
                <a:ea typeface="SimSun" pitchFamily="2" charset="-122"/>
                <a:cs typeface="Times New Roman" panose="02020603050405020304" pitchFamily="18" charset="0"/>
              </a:rPr>
              <a:t>Post Survey: </a:t>
            </a:r>
            <a:r>
              <a:rPr lang="en-US" sz="1000" dirty="0">
                <a:solidFill>
                  <a:srgbClr val="000000"/>
                </a:solidFill>
                <a:effectLst/>
                <a:latin typeface="Times New Roman" panose="02020603050405020304" pitchFamily="18" charset="0"/>
                <a:ea typeface="Calibri" panose="020F0502020204030204" pitchFamily="34" charset="0"/>
              </a:rPr>
              <a:t>All participants indicated “strongly agree” on questions inquiring if resources were easy to understand, helpful and if participants learned something new.</a:t>
            </a:r>
            <a:r>
              <a:rPr lang="en-US" sz="1000" dirty="0">
                <a:effectLst/>
              </a:rPr>
              <a:t> Figure 1 indicates which resources caregivers found to be most applicable.</a:t>
            </a:r>
            <a:endParaRPr lang="en-US" altLang="zh-CN" sz="1000" b="1" dirty="0">
              <a:ea typeface="SimSun" pitchFamily="2" charset="-122"/>
              <a:cs typeface="Times New Roman" panose="02020603050405020304" pitchFamily="18" charset="0"/>
            </a:endParaRPr>
          </a:p>
          <a:p>
            <a:r>
              <a:rPr lang="en-US" altLang="zh-CN" sz="1000" b="1" dirty="0">
                <a:ea typeface="SimSun" pitchFamily="2" charset="-122"/>
                <a:cs typeface="Times New Roman" panose="02020603050405020304" pitchFamily="18" charset="0"/>
              </a:rPr>
              <a:t>Semi-Structured Interviews </a:t>
            </a:r>
            <a:r>
              <a:rPr lang="en-US" altLang="zh-CN" sz="1000" dirty="0">
                <a:ea typeface="SimSun" pitchFamily="2" charset="-122"/>
                <a:cs typeface="Times New Roman" panose="02020603050405020304" pitchFamily="18" charset="0"/>
              </a:rPr>
              <a:t>presented three themes: the challenges of community integration transitions, resources affecting caregiver support, and impactful care. Caregivers described feelings of fear and uncertainty when transitioning into the community. Resources such as caregiver training and education were impactful however there was a lack of emotional and social support.</a:t>
            </a:r>
            <a:endParaRPr lang="en-US" altLang="zh-CN" sz="1000" b="1" dirty="0">
              <a:ea typeface="SimSun" pitchFamily="2" charset="-122"/>
              <a:cs typeface="Times New Roman" panose="02020603050405020304" pitchFamily="18" charset="0"/>
            </a:endParaRPr>
          </a:p>
        </p:txBody>
      </p:sp>
      <p:sp>
        <p:nvSpPr>
          <p:cNvPr id="9" name="Text Box 241">
            <a:extLst>
              <a:ext uri="{FF2B5EF4-FFF2-40B4-BE49-F238E27FC236}">
                <a16:creationId xmlns:a16="http://schemas.microsoft.com/office/drawing/2014/main" id="{93E32C5C-EF08-0ACD-0D13-A1A16459940D}"/>
              </a:ext>
            </a:extLst>
          </p:cNvPr>
          <p:cNvSpPr txBox="1">
            <a:spLocks noChangeArrowheads="1"/>
          </p:cNvSpPr>
          <p:nvPr/>
        </p:nvSpPr>
        <p:spPr bwMode="auto">
          <a:xfrm>
            <a:off x="3667757" y="1072677"/>
            <a:ext cx="5141705" cy="3144336"/>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Methods</a:t>
            </a:r>
          </a:p>
          <a:p>
            <a:r>
              <a:rPr lang="en-US" altLang="zh-CN" sz="1000" dirty="0">
                <a:ea typeface="SimSun" pitchFamily="2" charset="-122"/>
                <a:cs typeface="Times New Roman" panose="02020603050405020304" pitchFamily="18" charset="0"/>
              </a:rPr>
              <a:t>This capstone was completed over the course of 14 weeks at Madonna Rehabilitation Hospital in Lincoln, NE.</a:t>
            </a:r>
          </a:p>
          <a:p>
            <a:r>
              <a:rPr lang="en-US" altLang="zh-CN" sz="1000" b="1" dirty="0">
                <a:ea typeface="SimSun" pitchFamily="2" charset="-122"/>
                <a:cs typeface="Times New Roman" panose="02020603050405020304" pitchFamily="18" charset="0"/>
              </a:rPr>
              <a:t>Participants</a:t>
            </a:r>
          </a:p>
          <a:p>
            <a:r>
              <a:rPr lang="en-US" altLang="zh-CN" sz="1000" dirty="0">
                <a:ea typeface="SimSun" pitchFamily="2" charset="-122"/>
                <a:cs typeface="Times New Roman" panose="02020603050405020304" pitchFamily="18" charset="0"/>
              </a:rPr>
              <a:t>14 participants were included. 7 patients and 7 caregivers. Patients suffered moderate to severe traumatic brain injuries. </a:t>
            </a:r>
          </a:p>
          <a:p>
            <a:r>
              <a:rPr lang="en-US" altLang="zh-CN" sz="1000" b="1" dirty="0">
                <a:ea typeface="SimSun" pitchFamily="2" charset="-122"/>
                <a:cs typeface="Times New Roman" panose="02020603050405020304" pitchFamily="18" charset="0"/>
              </a:rPr>
              <a:t>Assessment Instruments</a:t>
            </a:r>
          </a:p>
          <a:p>
            <a:endParaRPr lang="en-US" altLang="zh-CN" sz="1000" b="1" dirty="0">
              <a:ea typeface="SimSun" pitchFamily="2" charset="-122"/>
              <a:cs typeface="Times New Roman" panose="02020603050405020304" pitchFamily="18" charset="0"/>
            </a:endParaRPr>
          </a:p>
          <a:p>
            <a:endParaRPr lang="en-US" altLang="zh-CN" sz="1000" b="1" dirty="0">
              <a:ea typeface="SimSun" pitchFamily="2" charset="-122"/>
              <a:cs typeface="Times New Roman" panose="02020603050405020304" pitchFamily="18" charset="0"/>
            </a:endParaRPr>
          </a:p>
          <a:p>
            <a:endParaRPr lang="en-US" altLang="zh-CN" sz="1000" b="1" dirty="0">
              <a:ea typeface="SimSun" pitchFamily="2" charset="-122"/>
              <a:cs typeface="Times New Roman" panose="02020603050405020304" pitchFamily="18" charset="0"/>
            </a:endParaRPr>
          </a:p>
          <a:p>
            <a:endParaRPr lang="en-US" altLang="zh-CN" sz="1000" b="1" dirty="0">
              <a:ea typeface="SimSun" pitchFamily="2" charset="-122"/>
              <a:cs typeface="Times New Roman" panose="02020603050405020304" pitchFamily="18" charset="0"/>
            </a:endParaRPr>
          </a:p>
          <a:p>
            <a:endParaRPr lang="en-US" altLang="zh-CN" sz="1000" b="1" dirty="0">
              <a:ea typeface="SimSun" pitchFamily="2" charset="-122"/>
              <a:cs typeface="Times New Roman" panose="02020603050405020304" pitchFamily="18" charset="0"/>
            </a:endParaRPr>
          </a:p>
          <a:p>
            <a:endParaRPr lang="en-US" altLang="zh-CN" sz="1000" b="1" dirty="0">
              <a:ea typeface="SimSun" pitchFamily="2" charset="-122"/>
              <a:cs typeface="Times New Roman" panose="02020603050405020304" pitchFamily="18" charset="0"/>
            </a:endParaRPr>
          </a:p>
          <a:p>
            <a:r>
              <a:rPr lang="en-US" altLang="zh-CN" sz="1000" b="1" dirty="0">
                <a:ea typeface="SimSun" pitchFamily="2" charset="-122"/>
                <a:cs typeface="Times New Roman" panose="02020603050405020304" pitchFamily="18" charset="0"/>
              </a:rPr>
              <a:t>Procedures</a:t>
            </a:r>
          </a:p>
          <a:p>
            <a:r>
              <a:rPr lang="en-US" altLang="zh-CN" sz="1000" dirty="0">
                <a:ea typeface="SimSun" pitchFamily="2" charset="-122"/>
                <a:cs typeface="Times New Roman" panose="02020603050405020304" pitchFamily="18" charset="0"/>
              </a:rPr>
              <a:t>Evaluation and treatment of brain injury patients, including self-care skills, physical and cognitive functioning, vision, and fine motor coordination. Treatment also included caregiver training, family meetings, and community outings. Caregivers were provided with handouts including Preventing Caregiver Burnout, Caregiver Health Tips, Support Groups, and Respite Care. Post-surveys were then given to assess usefulness. Semi-structured interviews were conducted in-person and via telephone.</a:t>
            </a:r>
          </a:p>
        </p:txBody>
      </p:sp>
      <p:pic>
        <p:nvPicPr>
          <p:cNvPr id="20" name="Picture 19" descr="Table indicating assessment instruments: centers for medicaid and medicare services section GG to measure patient function; ranchos los amigos scale-revised to measure cognition; discharge statistics to measure percent of patients discharged to community setting; post-survey to analyze caregiver resources; semi-structured interview to gain a retrospective view of caregiver experiences following community integration">
            <a:extLst>
              <a:ext uri="{FF2B5EF4-FFF2-40B4-BE49-F238E27FC236}">
                <a16:creationId xmlns:a16="http://schemas.microsoft.com/office/drawing/2014/main" id="{287A5056-CB5E-874E-7C36-B6A0ECF77089}"/>
              </a:ext>
            </a:extLst>
          </p:cNvPr>
          <p:cNvPicPr>
            <a:picLocks noChangeAspect="1"/>
          </p:cNvPicPr>
          <p:nvPr/>
        </p:nvPicPr>
        <p:blipFill>
          <a:blip r:embed="rId4"/>
          <a:stretch>
            <a:fillRect/>
          </a:stretch>
        </p:blipFill>
        <p:spPr>
          <a:xfrm>
            <a:off x="4433595" y="2196791"/>
            <a:ext cx="3609395" cy="1045575"/>
          </a:xfrm>
          <a:prstGeom prst="rect">
            <a:avLst/>
          </a:prstGeom>
          <a:ln w="6350">
            <a:solidFill>
              <a:schemeClr val="tx1"/>
            </a:solidFill>
          </a:ln>
        </p:spPr>
      </p:pic>
      <p:sp>
        <p:nvSpPr>
          <p:cNvPr id="10" name="Text Box 241">
            <a:extLst>
              <a:ext uri="{FF2B5EF4-FFF2-40B4-BE49-F238E27FC236}">
                <a16:creationId xmlns:a16="http://schemas.microsoft.com/office/drawing/2014/main" id="{3794A5F3-A172-1138-F7BD-BA9FB5B7242C}"/>
              </a:ext>
            </a:extLst>
          </p:cNvPr>
          <p:cNvSpPr txBox="1">
            <a:spLocks noChangeArrowheads="1"/>
          </p:cNvSpPr>
          <p:nvPr/>
        </p:nvSpPr>
        <p:spPr bwMode="auto">
          <a:xfrm>
            <a:off x="84314" y="4875348"/>
            <a:ext cx="3505067" cy="1907879"/>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Theoretical Foundation</a:t>
            </a:r>
          </a:p>
          <a:p>
            <a:r>
              <a:rPr lang="en-US" altLang="zh-CN" sz="1000" dirty="0">
                <a:ea typeface="SimSun" pitchFamily="2" charset="-122"/>
                <a:cs typeface="Times New Roman" panose="02020603050405020304" pitchFamily="18" charset="0"/>
              </a:rPr>
              <a:t>Model of Human Occupation (MOHO) </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Understands human occupations though input, throughput, output, and feedback (Kielhofner &amp; Burke, 1980). </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Provides a framework for understanding the client, their environment, desires, and motivations regarding community integration. </a:t>
            </a:r>
          </a:p>
          <a:p>
            <a:r>
              <a:rPr lang="en-US" altLang="zh-CN" sz="1000" dirty="0">
                <a:ea typeface="SimSun" pitchFamily="2" charset="-122"/>
                <a:cs typeface="Times New Roman" panose="02020603050405020304" pitchFamily="18" charset="0"/>
              </a:rPr>
              <a:t>Informal Caregiving Integrative Model </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Facilitates proper understanding and support for caregivers (</a:t>
            </a:r>
            <a:r>
              <a:rPr lang="en-US" sz="1000" dirty="0">
                <a:solidFill>
                  <a:srgbClr val="000000"/>
                </a:solidFill>
                <a:effectLst/>
                <a:latin typeface="Times New Roman" panose="02020603050405020304" pitchFamily="18" charset="0"/>
                <a:ea typeface="Calibri" panose="020F0502020204030204" pitchFamily="34" charset="0"/>
              </a:rPr>
              <a:t>Gérain &amp; Zech, 2019</a:t>
            </a:r>
            <a:r>
              <a:rPr lang="en-US" sz="1000" dirty="0">
                <a:solidFill>
                  <a:srgbClr val="000000"/>
                </a:solidFill>
                <a:latin typeface="Times New Roman" panose="02020603050405020304" pitchFamily="18" charset="0"/>
                <a:ea typeface="Calibri" panose="020F0502020204030204" pitchFamily="34" charset="0"/>
              </a:rPr>
              <a:t>).</a:t>
            </a:r>
            <a:endParaRPr lang="en-US" altLang="zh-CN" sz="1000" dirty="0">
              <a:ea typeface="SimSun" pitchFamily="2" charset="-122"/>
              <a:cs typeface="Times New Roman" panose="02020603050405020304" pitchFamily="18" charset="0"/>
            </a:endParaRPr>
          </a:p>
        </p:txBody>
      </p:sp>
      <p:sp>
        <p:nvSpPr>
          <p:cNvPr id="5" name="Text Box 241">
            <a:extLst>
              <a:ext uri="{FF2B5EF4-FFF2-40B4-BE49-F238E27FC236}">
                <a16:creationId xmlns:a16="http://schemas.microsoft.com/office/drawing/2014/main" id="{F1470F24-3905-F383-C35D-7C16E1158568}"/>
              </a:ext>
            </a:extLst>
          </p:cNvPr>
          <p:cNvSpPr txBox="1">
            <a:spLocks noChangeArrowheads="1"/>
          </p:cNvSpPr>
          <p:nvPr/>
        </p:nvSpPr>
        <p:spPr bwMode="auto">
          <a:xfrm>
            <a:off x="73548" y="3992885"/>
            <a:ext cx="3505067" cy="782928"/>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Purpose</a:t>
            </a:r>
          </a:p>
          <a:p>
            <a:r>
              <a:rPr lang="en-US" sz="1000" dirty="0">
                <a:solidFill>
                  <a:srgbClr val="000000"/>
                </a:solidFill>
                <a:latin typeface="Times New Roman" panose="02020603050405020304" pitchFamily="18" charset="0"/>
                <a:ea typeface="Calibri" panose="020F0502020204030204" pitchFamily="34" charset="0"/>
              </a:rPr>
              <a:t>The purpose of this capstone project was to support clients and their caregivers through occupational therapy assessments and interventions </a:t>
            </a:r>
            <a:r>
              <a:rPr lang="en-US" sz="1000" dirty="0">
                <a:solidFill>
                  <a:srgbClr val="000000"/>
                </a:solidFill>
                <a:ea typeface="Calibri" panose="020F0502020204030204" pitchFamily="34" charset="0"/>
              </a:rPr>
              <a:t>to facilitate successful community integration.</a:t>
            </a:r>
            <a:endParaRPr lang="en-US" altLang="zh-CN" sz="1000" dirty="0">
              <a:ea typeface="SimSun" pitchFamily="2" charset="-122"/>
              <a:cs typeface="Times New Roman" panose="02020603050405020304" pitchFamily="18" charset="0"/>
            </a:endParaRPr>
          </a:p>
        </p:txBody>
      </p:sp>
      <p:sp>
        <p:nvSpPr>
          <p:cNvPr id="7" name="Text Box 241">
            <a:extLst>
              <a:ext uri="{FF2B5EF4-FFF2-40B4-BE49-F238E27FC236}">
                <a16:creationId xmlns:a16="http://schemas.microsoft.com/office/drawing/2014/main" id="{482DF3E3-3F6C-CAC0-9B12-930416C819AD}"/>
              </a:ext>
            </a:extLst>
          </p:cNvPr>
          <p:cNvSpPr txBox="1">
            <a:spLocks noChangeArrowheads="1"/>
          </p:cNvSpPr>
          <p:nvPr/>
        </p:nvSpPr>
        <p:spPr bwMode="auto">
          <a:xfrm>
            <a:off x="84314" y="1072676"/>
            <a:ext cx="3505066" cy="2820673"/>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1050" b="1" dirty="0">
                <a:ea typeface="SimSun" pitchFamily="2" charset="-122"/>
                <a:cs typeface="Times New Roman" panose="02020603050405020304" pitchFamily="18" charset="0"/>
              </a:rPr>
              <a:t>Background</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Inpatient rehabilitation offers a holistic approach to care which empowers clients to achieve their highest level of function, maximizing the ability for community integration (CI) (Perret et al., 2021). </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CI encompasses a client’s ability to participate in activities of daily living, leisure and social participation, psychological well-being, participation in meaningful occupations, and a sense of independence and belonging (Kersey et al., 2018; Lu et al., 2023). </a:t>
            </a:r>
          </a:p>
          <a:p>
            <a:pPr marL="171450" indent="-171450">
              <a:buFont typeface="Arial" panose="020B0604020202020204" pitchFamily="34" charset="0"/>
              <a:buChar char="•"/>
            </a:pPr>
            <a:r>
              <a:rPr lang="en-US" altLang="zh-CN" sz="1000" dirty="0">
                <a:ea typeface="SimSun" pitchFamily="2" charset="-122"/>
                <a:cs typeface="Times New Roman" panose="02020603050405020304" pitchFamily="18" charset="0"/>
              </a:rPr>
              <a:t>Successful CI is impacted by caregiver involvement is vital to maximize physical, social and psychological outcomes (</a:t>
            </a:r>
            <a:r>
              <a:rPr lang="en-US" sz="1000" dirty="0">
                <a:solidFill>
                  <a:srgbClr val="000000"/>
                </a:solidFill>
                <a:effectLst/>
                <a:latin typeface="Times New Roman" panose="02020603050405020304" pitchFamily="18" charset="0"/>
                <a:ea typeface="Calibri" panose="020F0502020204030204" pitchFamily="34" charset="0"/>
              </a:rPr>
              <a:t>Gagnon et al., 2016; Adams &amp; Dahdah, 2016</a:t>
            </a:r>
            <a:r>
              <a:rPr lang="en-US" sz="1000" dirty="0">
                <a:solidFill>
                  <a:srgbClr val="000000"/>
                </a:solidFill>
                <a:effectLst/>
                <a:ea typeface="Calibri" panose="020F0502020204030204" pitchFamily="34" charset="0"/>
              </a:rPr>
              <a:t>)</a:t>
            </a:r>
            <a:r>
              <a:rPr lang="en-US" sz="1000" dirty="0">
                <a:solidFill>
                  <a:srgbClr val="000000"/>
                </a:solidFill>
                <a:latin typeface="Times New Roman" panose="02020603050405020304" pitchFamily="18" charset="0"/>
                <a:ea typeface="Calibri" panose="020F0502020204030204" pitchFamily="34" charset="0"/>
              </a:rPr>
              <a:t>. </a:t>
            </a:r>
          </a:p>
          <a:p>
            <a:pPr marL="171450" indent="-171450">
              <a:buFont typeface="Arial" panose="020B0604020202020204" pitchFamily="34" charset="0"/>
              <a:buChar char="•"/>
            </a:pPr>
            <a:r>
              <a:rPr lang="en-US" sz="1000" dirty="0">
                <a:solidFill>
                  <a:srgbClr val="000000"/>
                </a:solidFill>
                <a:latin typeface="Times New Roman" panose="02020603050405020304" pitchFamily="18" charset="0"/>
                <a:ea typeface="Calibri" panose="020F0502020204030204" pitchFamily="34" charset="0"/>
              </a:rPr>
              <a:t>The caregiver role requires increased time and emotional demands and can lead to depression, anxiety, social isolation, decreased health, and decreased quality of life (NASEM, 2022).</a:t>
            </a:r>
          </a:p>
        </p:txBody>
      </p:sp>
      <p:sp>
        <p:nvSpPr>
          <p:cNvPr id="6" name="Text Box 241">
            <a:extLst>
              <a:ext uri="{FF2B5EF4-FFF2-40B4-BE49-F238E27FC236}">
                <a16:creationId xmlns:a16="http://schemas.microsoft.com/office/drawing/2014/main" id="{1E00D9E0-0E02-B6EA-FFAC-C4B04FB72344}"/>
              </a:ext>
            </a:extLst>
          </p:cNvPr>
          <p:cNvSpPr txBox="1">
            <a:spLocks noChangeArrowheads="1"/>
          </p:cNvSpPr>
          <p:nvPr/>
        </p:nvSpPr>
        <p:spPr bwMode="auto">
          <a:xfrm>
            <a:off x="84314" y="48926"/>
            <a:ext cx="12023372" cy="924216"/>
          </a:xfrm>
          <a:prstGeom prst="rect">
            <a:avLst/>
          </a:prstGeom>
          <a:solidFill>
            <a:schemeClr val="bg2"/>
          </a:solidFill>
          <a:ln w="381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2000" b="1" dirty="0">
                <a:ea typeface="SimSun" pitchFamily="2" charset="-122"/>
                <a:cs typeface="Times New Roman" panose="02020603050405020304" pitchFamily="18" charset="0"/>
              </a:rPr>
              <a:t>Facilitating Community Integration Following Inpatient Rehabilitation: The Importance of Caregivers</a:t>
            </a:r>
          </a:p>
          <a:p>
            <a:pPr algn="ctr"/>
            <a:r>
              <a:rPr lang="en-US" altLang="zh-CN" sz="1800" dirty="0">
                <a:ea typeface="SimSun" pitchFamily="2" charset="-122"/>
                <a:cs typeface="Times New Roman" panose="02020603050405020304" pitchFamily="18" charset="0"/>
              </a:rPr>
              <a:t>Alysa N Jensen, OTS </a:t>
            </a:r>
          </a:p>
          <a:p>
            <a:pPr algn="ctr"/>
            <a:r>
              <a:rPr lang="en-US" altLang="zh-CN" sz="1800" dirty="0">
                <a:ea typeface="SimSun" pitchFamily="2" charset="-122"/>
                <a:cs typeface="Times New Roman" panose="02020603050405020304" pitchFamily="18" charset="0"/>
              </a:rPr>
              <a:t>Faculty Mentor: Karen Hebert, PhD, OTR/L</a:t>
            </a:r>
          </a:p>
        </p:txBody>
      </p:sp>
      <p:pic>
        <p:nvPicPr>
          <p:cNvPr id="4" name="Picture 9">
            <a:extLst>
              <a:ext uri="{FF2B5EF4-FFF2-40B4-BE49-F238E27FC236}">
                <a16:creationId xmlns:a16="http://schemas.microsoft.com/office/drawing/2014/main" id="{39EF8875-1195-3E32-420B-9770229BDEF4}"/>
              </a:ext>
              <a:ext uri="{C183D7F6-B498-43B3-948B-1728B52AA6E4}">
                <adec:decorative xmlns:adec="http://schemas.microsoft.com/office/drawing/2017/decorative" xmlns=""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425" y="497225"/>
            <a:ext cx="1664553" cy="423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5586607"/>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3783</TotalTime>
  <Words>698</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SimSun</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Jensen, Alysa Nicole</dc:creator>
  <cp:lastModifiedBy>Alysa Jensen</cp:lastModifiedBy>
  <cp:revision>14</cp:revision>
  <dcterms:created xsi:type="dcterms:W3CDTF">2024-04-02T12:42:11Z</dcterms:created>
  <dcterms:modified xsi:type="dcterms:W3CDTF">2024-04-11T12:48:34Z</dcterms:modified>
</cp:coreProperties>
</file>