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3"/>
  </p:notesMasterIdLst>
  <p:sldIdLst>
    <p:sldId id="257"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S"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154B"/>
    <a:srgbClr val="FF0000"/>
    <a:srgbClr val="A50021"/>
    <a:srgbClr val="FF7C80"/>
    <a:srgbClr val="BF1330"/>
    <a:srgbClr val="D6D1CC"/>
    <a:srgbClr val="B5ACA3"/>
    <a:srgbClr val="B9ADA0"/>
    <a:srgbClr val="B2A89C"/>
    <a:srgbClr val="D215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58E8BD-4A24-4AC4-9BD0-4081840AEC4D}" v="782" dt="2024-04-13T17:14:44.0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68" autoAdjust="0"/>
    <p:restoredTop sz="94980" autoAdjust="0"/>
  </p:normalViewPr>
  <p:slideViewPr>
    <p:cSldViewPr snapToGrid="0" snapToObjects="1">
      <p:cViewPr>
        <p:scale>
          <a:sx n="30" d="100"/>
          <a:sy n="30" d="100"/>
        </p:scale>
        <p:origin x="60" y="-166"/>
      </p:cViewPr>
      <p:guideLst>
        <p:guide orient="horz" pos="10368"/>
        <p:guide pos="1382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asek, Madisen Lynn" userId="S::madisen.prasek@coyotes.usd.edu::997150fa-0ee6-4e5f-b795-1a4400025994" providerId="AD" clId="Web-{8E2C79B4-2A39-44CA-6B81-DC138C1DF9AD}"/>
    <pc:docChg chg="modSld">
      <pc:chgData name="Prasek, Madisen Lynn" userId="S::madisen.prasek@coyotes.usd.edu::997150fa-0ee6-4e5f-b795-1a4400025994" providerId="AD" clId="Web-{8E2C79B4-2A39-44CA-6B81-DC138C1DF9AD}" dt="2024-02-28T14:56:08.476" v="208" actId="20577"/>
      <pc:docMkLst>
        <pc:docMk/>
      </pc:docMkLst>
      <pc:sldChg chg="modSp">
        <pc:chgData name="Prasek, Madisen Lynn" userId="S::madisen.prasek@coyotes.usd.edu::997150fa-0ee6-4e5f-b795-1a4400025994" providerId="AD" clId="Web-{8E2C79B4-2A39-44CA-6B81-DC138C1DF9AD}" dt="2024-02-28T14:56:08.476" v="208" actId="20577"/>
        <pc:sldMkLst>
          <pc:docMk/>
          <pc:sldMk cId="2725102300" sldId="257"/>
        </pc:sldMkLst>
        <pc:spChg chg="mod">
          <ac:chgData name="Prasek, Madisen Lynn" userId="S::madisen.prasek@coyotes.usd.edu::997150fa-0ee6-4e5f-b795-1a4400025994" providerId="AD" clId="Web-{8E2C79B4-2A39-44CA-6B81-DC138C1DF9AD}" dt="2024-02-28T14:48:27.962" v="0" actId="1076"/>
          <ac:spMkLst>
            <pc:docMk/>
            <pc:sldMk cId="2725102300" sldId="257"/>
            <ac:spMk id="4" creationId="{937E8AF0-7E6A-49C4-2224-822013184FF7}"/>
          </ac:spMkLst>
        </pc:spChg>
        <pc:spChg chg="mod">
          <ac:chgData name="Prasek, Madisen Lynn" userId="S::madisen.prasek@coyotes.usd.edu::997150fa-0ee6-4e5f-b795-1a4400025994" providerId="AD" clId="Web-{8E2C79B4-2A39-44CA-6B81-DC138C1DF9AD}" dt="2024-02-28T14:50:28.763" v="34" actId="20577"/>
          <ac:spMkLst>
            <pc:docMk/>
            <pc:sldMk cId="2725102300" sldId="257"/>
            <ac:spMk id="21" creationId="{00000000-0000-0000-0000-000000000000}"/>
          </ac:spMkLst>
        </pc:spChg>
        <pc:spChg chg="mod">
          <ac:chgData name="Prasek, Madisen Lynn" userId="S::madisen.prasek@coyotes.usd.edu::997150fa-0ee6-4e5f-b795-1a4400025994" providerId="AD" clId="Web-{8E2C79B4-2A39-44CA-6B81-DC138C1DF9AD}" dt="2024-02-28T14:56:08.476" v="208" actId="20577"/>
          <ac:spMkLst>
            <pc:docMk/>
            <pc:sldMk cId="2725102300" sldId="257"/>
            <ac:spMk id="26" creationId="{00000000-0000-0000-0000-000000000000}"/>
          </ac:spMkLst>
        </pc:spChg>
        <pc:spChg chg="mod">
          <ac:chgData name="Prasek, Madisen Lynn" userId="S::madisen.prasek@coyotes.usd.edu::997150fa-0ee6-4e5f-b795-1a4400025994" providerId="AD" clId="Web-{8E2C79B4-2A39-44CA-6B81-DC138C1DF9AD}" dt="2024-02-28T14:54:17.426" v="202" actId="20577"/>
          <ac:spMkLst>
            <pc:docMk/>
            <pc:sldMk cId="2725102300" sldId="257"/>
            <ac:spMk id="40" creationId="{31FF3003-274B-4A04-B492-AC8E7B937B3B}"/>
          </ac:spMkLst>
        </pc:spChg>
      </pc:sldChg>
    </pc:docChg>
  </pc:docChgLst>
  <pc:docChgLst>
    <pc:chgData name="Prasek, Madisen Lynn" userId="997150fa-0ee6-4e5f-b795-1a4400025994" providerId="ADAL" clId="{3A58E8BD-4A24-4AC4-9BD0-4081840AEC4D}"/>
    <pc:docChg chg="undo redo custSel modSld">
      <pc:chgData name="Prasek, Madisen Lynn" userId="997150fa-0ee6-4e5f-b795-1a4400025994" providerId="ADAL" clId="{3A58E8BD-4A24-4AC4-9BD0-4081840AEC4D}" dt="2024-04-13T17:14:44.015" v="16799" actId="207"/>
      <pc:docMkLst>
        <pc:docMk/>
      </pc:docMkLst>
      <pc:sldChg chg="addSp delSp modSp mod setBg">
        <pc:chgData name="Prasek, Madisen Lynn" userId="997150fa-0ee6-4e5f-b795-1a4400025994" providerId="ADAL" clId="{3A58E8BD-4A24-4AC4-9BD0-4081840AEC4D}" dt="2024-04-13T17:14:44.015" v="16799" actId="207"/>
        <pc:sldMkLst>
          <pc:docMk/>
          <pc:sldMk cId="2725102300" sldId="257"/>
        </pc:sldMkLst>
        <pc:spChg chg="mod">
          <ac:chgData name="Prasek, Madisen Lynn" userId="997150fa-0ee6-4e5f-b795-1a4400025994" providerId="ADAL" clId="{3A58E8BD-4A24-4AC4-9BD0-4081840AEC4D}" dt="2024-03-25T17:32:56.585" v="15309" actId="1036"/>
          <ac:spMkLst>
            <pc:docMk/>
            <pc:sldMk cId="2725102300" sldId="257"/>
            <ac:spMk id="2" creationId="{03104B64-97B1-CA4D-4A63-A9C30337BA0D}"/>
          </ac:spMkLst>
        </pc:spChg>
        <pc:spChg chg="add mod ord">
          <ac:chgData name="Prasek, Madisen Lynn" userId="997150fa-0ee6-4e5f-b795-1a4400025994" providerId="ADAL" clId="{3A58E8BD-4A24-4AC4-9BD0-4081840AEC4D}" dt="2024-04-13T17:10:15.770" v="16786" actId="14100"/>
          <ac:spMkLst>
            <pc:docMk/>
            <pc:sldMk cId="2725102300" sldId="257"/>
            <ac:spMk id="3" creationId="{20F2BD4D-5669-7BBF-657B-F45E05A233E1}"/>
          </ac:spMkLst>
        </pc:spChg>
        <pc:spChg chg="add del mod">
          <ac:chgData name="Prasek, Madisen Lynn" userId="997150fa-0ee6-4e5f-b795-1a4400025994" providerId="ADAL" clId="{3A58E8BD-4A24-4AC4-9BD0-4081840AEC4D}" dt="2024-03-24T18:40:41.951" v="12503" actId="478"/>
          <ac:spMkLst>
            <pc:docMk/>
            <pc:sldMk cId="2725102300" sldId="257"/>
            <ac:spMk id="4" creationId="{937E8AF0-7E6A-49C4-2224-822013184FF7}"/>
          </ac:spMkLst>
        </pc:spChg>
        <pc:spChg chg="mod">
          <ac:chgData name="Prasek, Madisen Lynn" userId="997150fa-0ee6-4e5f-b795-1a4400025994" providerId="ADAL" clId="{3A58E8BD-4A24-4AC4-9BD0-4081840AEC4D}" dt="2024-03-25T17:38:50.170" v="15388" actId="20577"/>
          <ac:spMkLst>
            <pc:docMk/>
            <pc:sldMk cId="2725102300" sldId="257"/>
            <ac:spMk id="5" creationId="{00000000-0000-0000-0000-000000000000}"/>
          </ac:spMkLst>
        </pc:spChg>
        <pc:spChg chg="add mod ord">
          <ac:chgData name="Prasek, Madisen Lynn" userId="997150fa-0ee6-4e5f-b795-1a4400025994" providerId="ADAL" clId="{3A58E8BD-4A24-4AC4-9BD0-4081840AEC4D}" dt="2024-04-13T17:10:56.422" v="16790" actId="14100"/>
          <ac:spMkLst>
            <pc:docMk/>
            <pc:sldMk cId="2725102300" sldId="257"/>
            <ac:spMk id="10" creationId="{BB858035-7240-9AF3-7817-02AD97B1A9CE}"/>
          </ac:spMkLst>
        </pc:spChg>
        <pc:spChg chg="add mod ord">
          <ac:chgData name="Prasek, Madisen Lynn" userId="997150fa-0ee6-4e5f-b795-1a4400025994" providerId="ADAL" clId="{3A58E8BD-4A24-4AC4-9BD0-4081840AEC4D}" dt="2024-04-13T17:11:03.995" v="16791" actId="1076"/>
          <ac:spMkLst>
            <pc:docMk/>
            <pc:sldMk cId="2725102300" sldId="257"/>
            <ac:spMk id="11" creationId="{8E78CD27-8A13-62D8-62A5-03DADC7D019C}"/>
          </ac:spMkLst>
        </pc:spChg>
        <pc:spChg chg="mod">
          <ac:chgData name="Prasek, Madisen Lynn" userId="997150fa-0ee6-4e5f-b795-1a4400025994" providerId="ADAL" clId="{3A58E8BD-4A24-4AC4-9BD0-4081840AEC4D}" dt="2024-04-13T17:10:06.643" v="16785" actId="14100"/>
          <ac:spMkLst>
            <pc:docMk/>
            <pc:sldMk cId="2725102300" sldId="257"/>
            <ac:spMk id="13" creationId="{00000000-0000-0000-0000-000000000000}"/>
          </ac:spMkLst>
        </pc:spChg>
        <pc:spChg chg="add mod">
          <ac:chgData name="Prasek, Madisen Lynn" userId="997150fa-0ee6-4e5f-b795-1a4400025994" providerId="ADAL" clId="{3A58E8BD-4A24-4AC4-9BD0-4081840AEC4D}" dt="2024-03-26T00:01:14.108" v="15966" actId="14100"/>
          <ac:spMkLst>
            <pc:docMk/>
            <pc:sldMk cId="2725102300" sldId="257"/>
            <ac:spMk id="14" creationId="{5FA9081B-FEDD-CE6F-8996-1BDE764CA811}"/>
          </ac:spMkLst>
        </pc:spChg>
        <pc:spChg chg="add mod">
          <ac:chgData name="Prasek, Madisen Lynn" userId="997150fa-0ee6-4e5f-b795-1a4400025994" providerId="ADAL" clId="{3A58E8BD-4A24-4AC4-9BD0-4081840AEC4D}" dt="2024-03-25T17:29:28.353" v="15276"/>
          <ac:spMkLst>
            <pc:docMk/>
            <pc:sldMk cId="2725102300" sldId="257"/>
            <ac:spMk id="15" creationId="{71849F3D-D280-2C83-01F0-3EAE3F5B74C2}"/>
          </ac:spMkLst>
        </pc:spChg>
        <pc:spChg chg="mod">
          <ac:chgData name="Prasek, Madisen Lynn" userId="997150fa-0ee6-4e5f-b795-1a4400025994" providerId="ADAL" clId="{3A58E8BD-4A24-4AC4-9BD0-4081840AEC4D}" dt="2024-04-13T17:09:47.916" v="16784" actId="14100"/>
          <ac:spMkLst>
            <pc:docMk/>
            <pc:sldMk cId="2725102300" sldId="257"/>
            <ac:spMk id="21" creationId="{00000000-0000-0000-0000-000000000000}"/>
          </ac:spMkLst>
        </pc:spChg>
        <pc:spChg chg="mod ord">
          <ac:chgData name="Prasek, Madisen Lynn" userId="997150fa-0ee6-4e5f-b795-1a4400025994" providerId="ADAL" clId="{3A58E8BD-4A24-4AC4-9BD0-4081840AEC4D}" dt="2024-04-13T17:09:15.174" v="16779" actId="14100"/>
          <ac:spMkLst>
            <pc:docMk/>
            <pc:sldMk cId="2725102300" sldId="257"/>
            <ac:spMk id="23" creationId="{00000000-0000-0000-0000-000000000000}"/>
          </ac:spMkLst>
        </pc:spChg>
        <pc:spChg chg="del mod">
          <ac:chgData name="Prasek, Madisen Lynn" userId="997150fa-0ee6-4e5f-b795-1a4400025994" providerId="ADAL" clId="{3A58E8BD-4A24-4AC4-9BD0-4081840AEC4D}" dt="2024-03-25T17:26:16.895" v="15253" actId="478"/>
          <ac:spMkLst>
            <pc:docMk/>
            <pc:sldMk cId="2725102300" sldId="257"/>
            <ac:spMk id="26" creationId="{00000000-0000-0000-0000-000000000000}"/>
          </ac:spMkLst>
        </pc:spChg>
        <pc:spChg chg="mod">
          <ac:chgData name="Prasek, Madisen Lynn" userId="997150fa-0ee6-4e5f-b795-1a4400025994" providerId="ADAL" clId="{3A58E8BD-4A24-4AC4-9BD0-4081840AEC4D}" dt="2024-04-13T17:09:43.294" v="16783" actId="14100"/>
          <ac:spMkLst>
            <pc:docMk/>
            <pc:sldMk cId="2725102300" sldId="257"/>
            <ac:spMk id="40" creationId="{31FF3003-274B-4A04-B492-AC8E7B937B3B}"/>
          </ac:spMkLst>
        </pc:spChg>
        <pc:spChg chg="del mod">
          <ac:chgData name="Prasek, Madisen Lynn" userId="997150fa-0ee6-4e5f-b795-1a4400025994" providerId="ADAL" clId="{3A58E8BD-4A24-4AC4-9BD0-4081840AEC4D}" dt="2024-03-03T20:07:55.617" v="5798" actId="478"/>
          <ac:spMkLst>
            <pc:docMk/>
            <pc:sldMk cId="2725102300" sldId="257"/>
            <ac:spMk id="42" creationId="{963AB701-413D-4C15-B6EA-30B874AA1ECD}"/>
          </ac:spMkLst>
        </pc:spChg>
        <pc:spChg chg="del mod">
          <ac:chgData name="Prasek, Madisen Lynn" userId="997150fa-0ee6-4e5f-b795-1a4400025994" providerId="ADAL" clId="{3A58E8BD-4A24-4AC4-9BD0-4081840AEC4D}" dt="2024-03-12T02:19:16.489" v="9286" actId="478"/>
          <ac:spMkLst>
            <pc:docMk/>
            <pc:sldMk cId="2725102300" sldId="257"/>
            <ac:spMk id="46" creationId="{5E162E50-EA3E-4D71-9FF8-9A3396233360}"/>
          </ac:spMkLst>
        </pc:spChg>
        <pc:spChg chg="del mod">
          <ac:chgData name="Prasek, Madisen Lynn" userId="997150fa-0ee6-4e5f-b795-1a4400025994" providerId="ADAL" clId="{3A58E8BD-4A24-4AC4-9BD0-4081840AEC4D}" dt="2024-03-24T18:42:18.994" v="12514" actId="478"/>
          <ac:spMkLst>
            <pc:docMk/>
            <pc:sldMk cId="2725102300" sldId="257"/>
            <ac:spMk id="47" creationId="{8A110C3A-7A2E-479D-AC24-E74C6C139E2F}"/>
          </ac:spMkLst>
        </pc:spChg>
        <pc:spChg chg="del mod">
          <ac:chgData name="Prasek, Madisen Lynn" userId="997150fa-0ee6-4e5f-b795-1a4400025994" providerId="ADAL" clId="{3A58E8BD-4A24-4AC4-9BD0-4081840AEC4D}" dt="2024-02-22T04:17:20.718" v="336" actId="478"/>
          <ac:spMkLst>
            <pc:docMk/>
            <pc:sldMk cId="2725102300" sldId="257"/>
            <ac:spMk id="48" creationId="{36F92BBD-86AB-41D0-96EB-0CEBB3B3A637}"/>
          </ac:spMkLst>
        </pc:spChg>
        <pc:spChg chg="del">
          <ac:chgData name="Prasek, Madisen Lynn" userId="997150fa-0ee6-4e5f-b795-1a4400025994" providerId="ADAL" clId="{3A58E8BD-4A24-4AC4-9BD0-4081840AEC4D}" dt="2024-02-22T04:17:12.983" v="333" actId="478"/>
          <ac:spMkLst>
            <pc:docMk/>
            <pc:sldMk cId="2725102300" sldId="257"/>
            <ac:spMk id="49" creationId="{D6F48365-4642-49AB-83F0-923184C358FB}"/>
          </ac:spMkLst>
        </pc:spChg>
        <pc:grpChg chg="del mod">
          <ac:chgData name="Prasek, Madisen Lynn" userId="997150fa-0ee6-4e5f-b795-1a4400025994" providerId="ADAL" clId="{3A58E8BD-4A24-4AC4-9BD0-4081840AEC4D}" dt="2024-02-22T04:19:38.172" v="451" actId="478"/>
          <ac:grpSpMkLst>
            <pc:docMk/>
            <pc:sldMk cId="2725102300" sldId="257"/>
            <ac:grpSpMk id="17" creationId="{68A8726E-6A26-44D6-9ACD-8B14B31453AD}"/>
          </ac:grpSpMkLst>
        </pc:grpChg>
        <pc:graphicFrameChg chg="add del mod">
          <ac:chgData name="Prasek, Madisen Lynn" userId="997150fa-0ee6-4e5f-b795-1a4400025994" providerId="ADAL" clId="{3A58E8BD-4A24-4AC4-9BD0-4081840AEC4D}" dt="2024-03-25T03:32:00.598" v="14479" actId="478"/>
          <ac:graphicFrameMkLst>
            <pc:docMk/>
            <pc:sldMk cId="2725102300" sldId="257"/>
            <ac:graphicFrameMk id="7" creationId="{2EF37A6C-3370-C29A-2108-9CEBF6797FBB}"/>
          </ac:graphicFrameMkLst>
        </pc:graphicFrameChg>
        <pc:graphicFrameChg chg="add mod">
          <ac:chgData name="Prasek, Madisen Lynn" userId="997150fa-0ee6-4e5f-b795-1a4400025994" providerId="ADAL" clId="{3A58E8BD-4A24-4AC4-9BD0-4081840AEC4D}" dt="2024-04-13T17:14:44.015" v="16799" actId="207"/>
          <ac:graphicFrameMkLst>
            <pc:docMk/>
            <pc:sldMk cId="2725102300" sldId="257"/>
            <ac:graphicFrameMk id="8" creationId="{0ADBA1C0-E677-5868-18C6-C4C7121A57D8}"/>
          </ac:graphicFrameMkLst>
        </pc:graphicFrameChg>
        <pc:graphicFrameChg chg="add mod ord modGraphic">
          <ac:chgData name="Prasek, Madisen Lynn" userId="997150fa-0ee6-4e5f-b795-1a4400025994" providerId="ADAL" clId="{3A58E8BD-4A24-4AC4-9BD0-4081840AEC4D}" dt="2024-04-13T17:13:30.929" v="16793" actId="1076"/>
          <ac:graphicFrameMkLst>
            <pc:docMk/>
            <pc:sldMk cId="2725102300" sldId="257"/>
            <ac:graphicFrameMk id="9" creationId="{6DA32596-3CA9-6FD3-4D84-1A1133BA03D2}"/>
          </ac:graphicFrameMkLst>
        </pc:graphicFrameChg>
        <pc:graphicFrameChg chg="add del mod modGraphic">
          <ac:chgData name="Prasek, Madisen Lynn" userId="997150fa-0ee6-4e5f-b795-1a4400025994" providerId="ADAL" clId="{3A58E8BD-4A24-4AC4-9BD0-4081840AEC4D}" dt="2024-03-12T02:15:01.075" v="8947" actId="478"/>
          <ac:graphicFrameMkLst>
            <pc:docMk/>
            <pc:sldMk cId="2725102300" sldId="257"/>
            <ac:graphicFrameMk id="9" creationId="{8C7EDB49-90F8-9CF6-2306-90B2FA5C6C5D}"/>
          </ac:graphicFrameMkLst>
        </pc:graphicFrameChg>
        <pc:graphicFrameChg chg="add mod">
          <ac:chgData name="Prasek, Madisen Lynn" userId="997150fa-0ee6-4e5f-b795-1a4400025994" providerId="ADAL" clId="{3A58E8BD-4A24-4AC4-9BD0-4081840AEC4D}" dt="2024-04-13T17:14:35.478" v="16798" actId="207"/>
          <ac:graphicFrameMkLst>
            <pc:docMk/>
            <pc:sldMk cId="2725102300" sldId="257"/>
            <ac:graphicFrameMk id="12" creationId="{2EF37A6C-3370-C29A-2108-9CEBF6797FBB}"/>
          </ac:graphicFrameMkLst>
        </pc:graphicFrameChg>
        <pc:picChg chg="add mod">
          <ac:chgData name="Prasek, Madisen Lynn" userId="997150fa-0ee6-4e5f-b795-1a4400025994" providerId="ADAL" clId="{3A58E8BD-4A24-4AC4-9BD0-4081840AEC4D}" dt="2024-03-25T21:06:08.505" v="15884" actId="13244"/>
          <ac:picMkLst>
            <pc:docMk/>
            <pc:sldMk cId="2725102300" sldId="257"/>
            <ac:picMk id="6" creationId="{D80015AE-C9F5-5AF0-AE4E-AB9382057EB9}"/>
          </ac:picMkLst>
        </pc:picChg>
        <pc:picChg chg="add del mod">
          <ac:chgData name="Prasek, Madisen Lynn" userId="997150fa-0ee6-4e5f-b795-1a4400025994" providerId="ADAL" clId="{3A58E8BD-4A24-4AC4-9BD0-4081840AEC4D}" dt="2024-03-25T20:59:30.290" v="15676" actId="478"/>
          <ac:picMkLst>
            <pc:docMk/>
            <pc:sldMk cId="2725102300" sldId="257"/>
            <ac:picMk id="17" creationId="{B18CBE06-D097-1B6D-463A-0430317BD281}"/>
          </ac:picMkLst>
        </pc:picChg>
        <pc:picChg chg="add mod">
          <ac:chgData name="Prasek, Madisen Lynn" userId="997150fa-0ee6-4e5f-b795-1a4400025994" providerId="ADAL" clId="{3A58E8BD-4A24-4AC4-9BD0-4081840AEC4D}" dt="2024-03-26T00:17:19.299" v="16035" actId="1076"/>
          <ac:picMkLst>
            <pc:docMk/>
            <pc:sldMk cId="2725102300" sldId="257"/>
            <ac:picMk id="19" creationId="{0B4B8BFA-61DB-12AA-4243-A2E722CB2728}"/>
          </ac:picMkLst>
        </pc:picChg>
        <pc:picChg chg="del">
          <ac:chgData name="Prasek, Madisen Lynn" userId="997150fa-0ee6-4e5f-b795-1a4400025994" providerId="ADAL" clId="{3A58E8BD-4A24-4AC4-9BD0-4081840AEC4D}" dt="2024-02-22T04:19:58.566" v="453" actId="478"/>
          <ac:picMkLst>
            <pc:docMk/>
            <pc:sldMk cId="2725102300" sldId="257"/>
            <ac:picMk id="22" creationId="{ECB67757-156B-43CB-8C52-CAD7828920E7}"/>
          </ac:picMkLst>
        </pc:picChg>
        <pc:picChg chg="del">
          <ac:chgData name="Prasek, Madisen Lynn" userId="997150fa-0ee6-4e5f-b795-1a4400025994" providerId="ADAL" clId="{3A58E8BD-4A24-4AC4-9BD0-4081840AEC4D}" dt="2024-02-22T04:17:14.783" v="334" actId="478"/>
          <ac:picMkLst>
            <pc:docMk/>
            <pc:sldMk cId="2725102300" sldId="257"/>
            <ac:picMk id="27" creationId="{53944222-9967-464D-9208-C00CE27C45A4}"/>
          </ac:picMkLst>
        </pc:picChg>
        <pc:picChg chg="del">
          <ac:chgData name="Prasek, Madisen Lynn" userId="997150fa-0ee6-4e5f-b795-1a4400025994" providerId="ADAL" clId="{3A58E8BD-4A24-4AC4-9BD0-4081840AEC4D}" dt="2024-02-22T04:17:08.246" v="332" actId="478"/>
          <ac:picMkLst>
            <pc:docMk/>
            <pc:sldMk cId="2725102300" sldId="257"/>
            <ac:picMk id="31" creationId="{F51CD4CA-C8D7-4FDD-8E79-BCE37DE834B7}"/>
          </ac:picMkLst>
        </pc:picChg>
        <pc:picChg chg="del">
          <ac:chgData name="Prasek, Madisen Lynn" userId="997150fa-0ee6-4e5f-b795-1a4400025994" providerId="ADAL" clId="{3A58E8BD-4A24-4AC4-9BD0-4081840AEC4D}" dt="2024-03-10T21:45:53.959" v="7643" actId="478"/>
          <ac:picMkLst>
            <pc:docMk/>
            <pc:sldMk cId="2725102300" sldId="257"/>
            <ac:picMk id="33" creationId="{9028D72D-3673-4031-8B42-21FDCB13BCC0}"/>
          </ac:picMkLst>
        </pc:picChg>
        <pc:picChg chg="del mod">
          <ac:chgData name="Prasek, Madisen Lynn" userId="997150fa-0ee6-4e5f-b795-1a4400025994" providerId="ADAL" clId="{3A58E8BD-4A24-4AC4-9BD0-4081840AEC4D}" dt="2024-03-10T21:45:38.259" v="7639" actId="478"/>
          <ac:picMkLst>
            <pc:docMk/>
            <pc:sldMk cId="2725102300" sldId="257"/>
            <ac:picMk id="43" creationId="{D459ED14-F0EF-4611-80AD-95EBB2DC206D}"/>
          </ac:picMkLst>
        </pc:picChg>
        <pc:picChg chg="del mod">
          <ac:chgData name="Prasek, Madisen Lynn" userId="997150fa-0ee6-4e5f-b795-1a4400025994" providerId="ADAL" clId="{3A58E8BD-4A24-4AC4-9BD0-4081840AEC4D}" dt="2024-02-22T04:17:48.673" v="342" actId="478"/>
          <ac:picMkLst>
            <pc:docMk/>
            <pc:sldMk cId="2725102300" sldId="257"/>
            <ac:picMk id="45" creationId="{0EB85608-ED7A-4A09-B547-E9285032B5C9}"/>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coyotesusd-my.sharepoint.com/personal/madisen_prasek_coyotes_usd_edu/Documents/Capstone%20Spring%202024/PHWA,%20Lymphedema%20Resul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coyotesusd-my.sharepoint.com/personal/madisen_prasek_coyotes_usd_edu/Documents/Capstone%20Spring%202024/PHWA,%20Lymphedema%20Result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80" b="1" i="0" u="none" strike="noStrike" kern="1200" spc="20" baseline="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defRPr>
            </a:pPr>
            <a:r>
              <a:rPr lang="en-US" dirty="0">
                <a:solidFill>
                  <a:schemeClr val="tx1"/>
                </a:solidFill>
              </a:rPr>
              <a:t>Ratings on the PHWA</a:t>
            </a:r>
          </a:p>
        </c:rich>
      </c:tx>
      <c:overlay val="0"/>
      <c:spPr>
        <a:noFill/>
        <a:ln>
          <a:noFill/>
        </a:ln>
        <a:effectLst/>
      </c:spPr>
      <c:txPr>
        <a:bodyPr rot="0" spcFirstLastPara="1" vertOverflow="ellipsis" vert="horz" wrap="square" anchor="ctr" anchorCtr="1"/>
        <a:lstStyle/>
        <a:p>
          <a:pPr>
            <a:defRPr sz="2880" b="1" i="0" u="none" strike="noStrike" kern="1200" spc="20" baseline="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title>
    <c:autoTitleDeleted val="0"/>
    <c:plotArea>
      <c:layout>
        <c:manualLayout>
          <c:layoutTarget val="inner"/>
          <c:xMode val="edge"/>
          <c:yMode val="edge"/>
          <c:x val="9.5085857883053695E-2"/>
          <c:y val="0.13654025517086235"/>
          <c:w val="0.89351906306185203"/>
          <c:h val="0.50877241465307266"/>
        </c:manualLayout>
      </c:layout>
      <c:stockChart>
        <c:ser>
          <c:idx val="0"/>
          <c:order val="0"/>
          <c:tx>
            <c:strRef>
              <c:f>'PHWA POST TX'!$B$26</c:f>
              <c:strCache>
                <c:ptCount val="1"/>
              </c:strCache>
            </c:strRef>
          </c:tx>
          <c:spPr>
            <a:ln w="25400" cap="rnd">
              <a:noFill/>
              <a:round/>
            </a:ln>
            <a:effectLst/>
          </c:spPr>
          <c:marker>
            <c:symbol val="none"/>
          </c:marker>
          <c:cat>
            <c:strRef>
              <c:f>'PHWA POST TX'!$A$27:$A$32</c:f>
              <c:strCache>
                <c:ptCount val="6"/>
                <c:pt idx="0">
                  <c:v>Social</c:v>
                </c:pt>
                <c:pt idx="1">
                  <c:v>Physical</c:v>
                </c:pt>
                <c:pt idx="2">
                  <c:v>Family</c:v>
                </c:pt>
                <c:pt idx="3">
                  <c:v>Occupational</c:v>
                </c:pt>
                <c:pt idx="4">
                  <c:v>Mental/Emotional</c:v>
                </c:pt>
                <c:pt idx="5">
                  <c:v>Spiritual</c:v>
                </c:pt>
              </c:strCache>
            </c:strRef>
          </c:cat>
          <c:val>
            <c:numRef>
              <c:f>'PHWA POST TX'!$B$27:$B$32</c:f>
              <c:numCache>
                <c:formatCode>General</c:formatCode>
                <c:ptCount val="6"/>
                <c:pt idx="0">
                  <c:v>10</c:v>
                </c:pt>
                <c:pt idx="1">
                  <c:v>10</c:v>
                </c:pt>
                <c:pt idx="2">
                  <c:v>10</c:v>
                </c:pt>
                <c:pt idx="3">
                  <c:v>10</c:v>
                </c:pt>
                <c:pt idx="4">
                  <c:v>10</c:v>
                </c:pt>
                <c:pt idx="5">
                  <c:v>10</c:v>
                </c:pt>
              </c:numCache>
            </c:numRef>
          </c:val>
          <c:smooth val="0"/>
          <c:extLst>
            <c:ext xmlns:c16="http://schemas.microsoft.com/office/drawing/2014/chart" uri="{C3380CC4-5D6E-409C-BE32-E72D297353CC}">
              <c16:uniqueId val="{00000000-F046-4C88-892C-7EB279D143EF}"/>
            </c:ext>
          </c:extLst>
        </c:ser>
        <c:ser>
          <c:idx val="1"/>
          <c:order val="1"/>
          <c:tx>
            <c:strRef>
              <c:f>'PHWA POST TX'!$C$26</c:f>
              <c:strCache>
                <c:ptCount val="1"/>
                <c:pt idx="0">
                  <c:v>Low </c:v>
                </c:pt>
              </c:strCache>
            </c:strRef>
          </c:tx>
          <c:spPr>
            <a:ln w="25400" cap="rnd">
              <a:noFill/>
              <a:round/>
            </a:ln>
            <a:effectLst/>
          </c:spPr>
          <c:marker>
            <c:symbol val="none"/>
          </c:marker>
          <c:cat>
            <c:strRef>
              <c:f>'PHWA POST TX'!$A$27:$A$32</c:f>
              <c:strCache>
                <c:ptCount val="6"/>
                <c:pt idx="0">
                  <c:v>Social</c:v>
                </c:pt>
                <c:pt idx="1">
                  <c:v>Physical</c:v>
                </c:pt>
                <c:pt idx="2">
                  <c:v>Family</c:v>
                </c:pt>
                <c:pt idx="3">
                  <c:v>Occupational</c:v>
                </c:pt>
                <c:pt idx="4">
                  <c:v>Mental/Emotional</c:v>
                </c:pt>
                <c:pt idx="5">
                  <c:v>Spiritual</c:v>
                </c:pt>
              </c:strCache>
            </c:strRef>
          </c:cat>
          <c:val>
            <c:numRef>
              <c:f>'PHWA POST TX'!$C$27:$C$32</c:f>
              <c:numCache>
                <c:formatCode>General</c:formatCode>
                <c:ptCount val="6"/>
                <c:pt idx="0">
                  <c:v>2</c:v>
                </c:pt>
                <c:pt idx="1">
                  <c:v>2</c:v>
                </c:pt>
                <c:pt idx="2">
                  <c:v>4</c:v>
                </c:pt>
                <c:pt idx="3">
                  <c:v>2</c:v>
                </c:pt>
                <c:pt idx="4">
                  <c:v>1</c:v>
                </c:pt>
                <c:pt idx="5">
                  <c:v>4</c:v>
                </c:pt>
              </c:numCache>
            </c:numRef>
          </c:val>
          <c:smooth val="0"/>
          <c:extLst>
            <c:ext xmlns:c16="http://schemas.microsoft.com/office/drawing/2014/chart" uri="{C3380CC4-5D6E-409C-BE32-E72D297353CC}">
              <c16:uniqueId val="{00000001-F046-4C88-892C-7EB279D143EF}"/>
            </c:ext>
          </c:extLst>
        </c:ser>
        <c:ser>
          <c:idx val="2"/>
          <c:order val="2"/>
          <c:tx>
            <c:strRef>
              <c:f>'PHWA POST TX'!$D$26</c:f>
              <c:strCache>
                <c:ptCount val="1"/>
                <c:pt idx="0">
                  <c:v>Median rating </c:v>
                </c:pt>
              </c:strCache>
            </c:strRef>
          </c:tx>
          <c:spPr>
            <a:ln w="25400" cap="rnd">
              <a:noFill/>
              <a:round/>
            </a:ln>
            <a:effectLst/>
          </c:spPr>
          <c:marker>
            <c:symbol val="circle"/>
            <c:size val="6"/>
            <c:spPr>
              <a:solidFill>
                <a:srgbClr val="D2154B"/>
              </a:solidFill>
              <a:ln w="114300" cap="flat" cmpd="sng" algn="ctr">
                <a:solidFill>
                  <a:srgbClr val="C00000"/>
                </a:solidFill>
                <a:round/>
              </a:ln>
              <a:effectLst/>
            </c:spPr>
          </c:marker>
          <c:cat>
            <c:strRef>
              <c:f>'PHWA POST TX'!$A$27:$A$32</c:f>
              <c:strCache>
                <c:ptCount val="6"/>
                <c:pt idx="0">
                  <c:v>Social</c:v>
                </c:pt>
                <c:pt idx="1">
                  <c:v>Physical</c:v>
                </c:pt>
                <c:pt idx="2">
                  <c:v>Family</c:v>
                </c:pt>
                <c:pt idx="3">
                  <c:v>Occupational</c:v>
                </c:pt>
                <c:pt idx="4">
                  <c:v>Mental/Emotional</c:v>
                </c:pt>
                <c:pt idx="5">
                  <c:v>Spiritual</c:v>
                </c:pt>
              </c:strCache>
            </c:strRef>
          </c:cat>
          <c:val>
            <c:numRef>
              <c:f>'PHWA POST TX'!$D$27:$D$32</c:f>
              <c:numCache>
                <c:formatCode>General</c:formatCode>
                <c:ptCount val="6"/>
                <c:pt idx="0">
                  <c:v>8</c:v>
                </c:pt>
                <c:pt idx="1">
                  <c:v>8</c:v>
                </c:pt>
                <c:pt idx="2">
                  <c:v>8</c:v>
                </c:pt>
                <c:pt idx="3">
                  <c:v>8</c:v>
                </c:pt>
                <c:pt idx="4">
                  <c:v>8</c:v>
                </c:pt>
                <c:pt idx="5">
                  <c:v>9</c:v>
                </c:pt>
              </c:numCache>
            </c:numRef>
          </c:val>
          <c:smooth val="0"/>
          <c:extLst>
            <c:ext xmlns:c16="http://schemas.microsoft.com/office/drawing/2014/chart" uri="{C3380CC4-5D6E-409C-BE32-E72D297353CC}">
              <c16:uniqueId val="{00000002-F046-4C88-892C-7EB279D143EF}"/>
            </c:ext>
          </c:extLst>
        </c:ser>
        <c:dLbls>
          <c:showLegendKey val="0"/>
          <c:showVal val="0"/>
          <c:showCatName val="0"/>
          <c:showSerName val="0"/>
          <c:showPercent val="0"/>
          <c:showBubbleSize val="0"/>
        </c:dLbls>
        <c:hiLowLines>
          <c:spPr>
            <a:ln w="47625" cap="sq" cmpd="sng" algn="ctr">
              <a:solidFill>
                <a:schemeClr val="tx1"/>
              </a:solidFill>
              <a:round/>
            </a:ln>
            <a:effectLst/>
          </c:spPr>
        </c:hiLowLines>
        <c:axId val="1690509648"/>
        <c:axId val="1638801632"/>
      </c:stockChart>
      <c:catAx>
        <c:axId val="1690509648"/>
        <c:scaling>
          <c:orientation val="minMax"/>
        </c:scaling>
        <c:delete val="0"/>
        <c:axPos val="b"/>
        <c:title>
          <c:tx>
            <c:rich>
              <a:bodyPr rot="0" spcFirstLastPara="1" vertOverflow="ellipsis" vert="horz" wrap="square" anchor="ctr" anchorCtr="1"/>
              <a:lstStyle/>
              <a:p>
                <a:pPr>
                  <a:defRPr sz="2400" b="0" i="0" u="none" strike="noStrike" kern="1200" cap="all" baseline="0">
                    <a:solidFill>
                      <a:schemeClr val="tx1">
                        <a:lumMod val="65000"/>
                        <a:lumOff val="35000"/>
                      </a:schemeClr>
                    </a:solidFill>
                    <a:latin typeface="Calibri" panose="020F0502020204030204" pitchFamily="34" charset="0"/>
                    <a:ea typeface="Calibri" panose="020F0502020204030204" pitchFamily="34" charset="0"/>
                    <a:cs typeface="Calibri" panose="020F0502020204030204" pitchFamily="34" charset="0"/>
                  </a:defRPr>
                </a:pPr>
                <a:r>
                  <a:rPr lang="en-US" sz="2400"/>
                  <a:t>Area of health</a:t>
                </a:r>
              </a:p>
            </c:rich>
          </c:tx>
          <c:layout>
            <c:manualLayout>
              <c:xMode val="edge"/>
              <c:yMode val="edge"/>
              <c:x val="0.47049348394813817"/>
              <c:y val="0.76004418265872775"/>
            </c:manualLayout>
          </c:layout>
          <c:overlay val="0"/>
          <c:spPr>
            <a:noFill/>
            <a:ln>
              <a:noFill/>
            </a:ln>
            <a:effectLst/>
          </c:spPr>
          <c:txPr>
            <a:bodyPr rot="0" spcFirstLastPara="1" vertOverflow="ellipsis" vert="horz" wrap="square" anchor="ctr" anchorCtr="1"/>
            <a:lstStyle/>
            <a:p>
              <a:pPr>
                <a:defRPr sz="2400" b="0" i="0" u="none" strike="noStrike" kern="1200" cap="all" baseline="0">
                  <a:solidFill>
                    <a:schemeClr val="tx1">
                      <a:lumMod val="65000"/>
                      <a:lumOff val="3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title>
        <c:numFmt formatCode="General" sourceLinked="1"/>
        <c:majorTickMark val="none"/>
        <c:minorTickMark val="none"/>
        <c:tickLblPos val="nextTo"/>
        <c:spPr>
          <a:noFill/>
          <a:ln w="9575" cap="flat" cmpd="sng" algn="ctr">
            <a:solidFill>
              <a:schemeClr val="tx1">
                <a:lumMod val="25000"/>
                <a:lumOff val="75000"/>
              </a:schemeClr>
            </a:solidFill>
            <a:round/>
          </a:ln>
          <a:effectLst/>
        </c:spPr>
        <c:txPr>
          <a:bodyPr rot="-60000000" spcFirstLastPara="1" vertOverflow="ellipsis" vert="horz" wrap="square" anchor="ctr" anchorCtr="0"/>
          <a:lstStyle/>
          <a:p>
            <a:pPr>
              <a:defRPr sz="2000" b="0" i="0" u="none" strike="noStrike" kern="1200" cap="none" spc="20" normalizeH="0" baseline="0">
                <a:solidFill>
                  <a:schemeClr val="tx1">
                    <a:lumMod val="65000"/>
                    <a:lumOff val="3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crossAx val="1638801632"/>
        <c:crosses val="autoZero"/>
        <c:auto val="1"/>
        <c:lblAlgn val="ctr"/>
        <c:lblOffset val="100"/>
        <c:noMultiLvlLbl val="0"/>
      </c:catAx>
      <c:valAx>
        <c:axId val="1638801632"/>
        <c:scaling>
          <c:orientation val="minMax"/>
          <c:max val="10"/>
        </c:scaling>
        <c:delete val="0"/>
        <c:axPos val="l"/>
        <c:majorGridlines>
          <c:spPr>
            <a:ln w="9525" cap="flat" cmpd="sng" algn="ctr">
              <a:solidFill>
                <a:schemeClr val="tx1">
                  <a:lumMod val="5000"/>
                  <a:lumOff val="95000"/>
                </a:schemeClr>
              </a:solidFill>
              <a:round/>
            </a:ln>
            <a:effectLst/>
          </c:spPr>
        </c:majorGridlines>
        <c:title>
          <c:tx>
            <c:rich>
              <a:bodyPr rot="-5400000" spcFirstLastPara="1" vertOverflow="ellipsis" vert="horz" wrap="square" anchor="ctr" anchorCtr="1"/>
              <a:lstStyle/>
              <a:p>
                <a:pPr>
                  <a:defRPr sz="2400" b="0" i="0" u="none" strike="noStrike" kern="1200" cap="all" baseline="0">
                    <a:solidFill>
                      <a:schemeClr val="tx1">
                        <a:lumMod val="65000"/>
                        <a:lumOff val="35000"/>
                      </a:schemeClr>
                    </a:solidFill>
                    <a:latin typeface="Calibri" panose="020F0502020204030204" pitchFamily="34" charset="0"/>
                    <a:ea typeface="Calibri" panose="020F0502020204030204" pitchFamily="34" charset="0"/>
                    <a:cs typeface="Calibri" panose="020F0502020204030204" pitchFamily="34" charset="0"/>
                  </a:defRPr>
                </a:pPr>
                <a:r>
                  <a:rPr lang="en-US"/>
                  <a:t>Rating </a:t>
                </a:r>
              </a:p>
            </c:rich>
          </c:tx>
          <c:overlay val="0"/>
          <c:spPr>
            <a:noFill/>
            <a:ln>
              <a:noFill/>
            </a:ln>
            <a:effectLst/>
          </c:spPr>
          <c:txPr>
            <a:bodyPr rot="-5400000" spcFirstLastPara="1" vertOverflow="ellipsis" vert="horz" wrap="square" anchor="ctr" anchorCtr="1"/>
            <a:lstStyle/>
            <a:p>
              <a:pPr>
                <a:defRPr sz="2400" b="0" i="0" u="none" strike="noStrike" kern="1200" cap="all" baseline="0">
                  <a:solidFill>
                    <a:schemeClr val="tx1">
                      <a:lumMod val="65000"/>
                      <a:lumOff val="3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spc="20" baseline="0">
                <a:solidFill>
                  <a:schemeClr val="tx1">
                    <a:lumMod val="65000"/>
                    <a:lumOff val="3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crossAx val="1690509648"/>
        <c:crosses val="autoZero"/>
        <c:crossBetween val="between"/>
      </c:valAx>
      <c:spPr>
        <a:noFill/>
        <a:ln>
          <a:noFill/>
        </a:ln>
        <a:effectLst/>
      </c:spPr>
    </c:plotArea>
    <c:legend>
      <c:legendPos val="b"/>
      <c:legendEntry>
        <c:idx val="1"/>
        <c:delete val="1"/>
      </c:legendEntry>
      <c:layout>
        <c:manualLayout>
          <c:xMode val="edge"/>
          <c:yMode val="edge"/>
          <c:x val="0.43502088249465531"/>
          <c:y val="0.85286079345112564"/>
          <c:w val="0.18517207385055301"/>
          <c:h val="5.9397366733760726E-2"/>
        </c:manualLayout>
      </c:layout>
      <c:overlay val="0"/>
      <c:spPr>
        <a:noFill/>
        <a:ln>
          <a:noFill/>
        </a:ln>
        <a:effectLst/>
      </c:spPr>
      <c:txPr>
        <a:bodyPr rot="0" spcFirstLastPara="1" vertOverflow="ellipsis" vert="horz" wrap="square" anchor="ctr" anchorCtr="1"/>
        <a:lstStyle/>
        <a:p>
          <a:pPr>
            <a:defRPr sz="2000" b="0" i="0" u="none" strike="noStrike" kern="1200" spc="20" baseline="0">
              <a:solidFill>
                <a:schemeClr val="tx1">
                  <a:lumMod val="65000"/>
                  <a:lumOff val="3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latin typeface="Calibri" panose="020F0502020204030204" pitchFamily="34" charset="0"/>
          <a:ea typeface="Calibri" panose="020F0502020204030204" pitchFamily="34" charset="0"/>
          <a:cs typeface="Calibri" panose="020F050202020403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880" b="1" i="0" u="none" strike="noStrike" kern="1200" baseline="0">
                <a:solidFill>
                  <a:schemeClr val="tx1">
                    <a:lumMod val="65000"/>
                    <a:lumOff val="35000"/>
                  </a:schemeClr>
                </a:solidFill>
                <a:latin typeface="+mn-lt"/>
                <a:ea typeface="+mn-ea"/>
                <a:cs typeface="+mn-cs"/>
              </a:defRPr>
            </a:pPr>
            <a:r>
              <a:rPr lang="en-US" dirty="0">
                <a:solidFill>
                  <a:schemeClr val="tx1"/>
                </a:solidFill>
              </a:rPr>
              <a:t>Level of Health and Risk for Health Issues for Participants Who Completed the PHWA</a:t>
            </a:r>
          </a:p>
        </c:rich>
      </c:tx>
      <c:overlay val="0"/>
      <c:spPr>
        <a:noFill/>
        <a:ln>
          <a:noFill/>
        </a:ln>
        <a:effectLst/>
      </c:spPr>
      <c:txPr>
        <a:bodyPr rot="0" spcFirstLastPara="1" vertOverflow="ellipsis" vert="horz" wrap="square" anchor="ctr" anchorCtr="1"/>
        <a:lstStyle/>
        <a:p>
          <a:pPr>
            <a:defRPr sz="2880" b="1" i="0" u="none" strike="noStrike" kern="120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'[PHWA, Lymphedema Results.xlsx]PHWA POST TX'!$W$1</c:f>
              <c:strCache>
                <c:ptCount val="1"/>
                <c:pt idx="0">
                  <c:v>Number</c:v>
                </c:pt>
              </c:strCache>
            </c:strRef>
          </c:tx>
          <c:spPr>
            <a:ln>
              <a:solidFill>
                <a:schemeClr val="tx1"/>
              </a:solidFill>
            </a:ln>
          </c:spPr>
          <c:dPt>
            <c:idx val="0"/>
            <c:bubble3D val="0"/>
            <c:spPr>
              <a:solidFill>
                <a:srgbClr val="A50021"/>
              </a:solidFill>
              <a:ln>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95F3-4B61-8936-94ADCC0F7071}"/>
              </c:ext>
            </c:extLst>
          </c:dPt>
          <c:dPt>
            <c:idx val="1"/>
            <c:bubble3D val="0"/>
            <c:spPr>
              <a:solidFill>
                <a:srgbClr val="FF7C80"/>
              </a:solidFill>
              <a:ln>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95F3-4B61-8936-94ADCC0F7071}"/>
              </c:ext>
            </c:extLst>
          </c:dPt>
          <c:dPt>
            <c:idx val="2"/>
            <c:bubble3D val="0"/>
            <c:spPr>
              <a:solidFill>
                <a:srgbClr val="FF0000"/>
              </a:solidFill>
              <a:ln>
                <a:solidFill>
                  <a:schemeClr val="tx1"/>
                </a:solid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95F3-4B61-8936-94ADCC0F7071}"/>
              </c:ext>
            </c:extLst>
          </c:dPt>
          <c:dLbls>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'[PHWA, Lymphedema Results.xlsx]PHWA POST TX'!$V$2:$V$4</c:f>
              <c:strCache>
                <c:ptCount val="3"/>
                <c:pt idx="0">
                  <c:v>Excellent/Very Good Health &amp; Low Risk</c:v>
                </c:pt>
                <c:pt idx="1">
                  <c:v>Good/Fair Health &amp; Moderate Risk</c:v>
                </c:pt>
                <c:pt idx="2">
                  <c:v>Poor Health &amp; High risk</c:v>
                </c:pt>
              </c:strCache>
            </c:strRef>
          </c:cat>
          <c:val>
            <c:numRef>
              <c:f>'[PHWA, Lymphedema Results.xlsx]PHWA POST TX'!$W$2:$W$4</c:f>
              <c:numCache>
                <c:formatCode>General</c:formatCode>
                <c:ptCount val="3"/>
                <c:pt idx="0">
                  <c:v>11</c:v>
                </c:pt>
                <c:pt idx="1">
                  <c:v>8</c:v>
                </c:pt>
                <c:pt idx="2">
                  <c:v>2</c:v>
                </c:pt>
              </c:numCache>
            </c:numRef>
          </c:val>
          <c:extLst>
            <c:ext xmlns:c16="http://schemas.microsoft.com/office/drawing/2014/chart" uri="{C3380CC4-5D6E-409C-BE32-E72D297353CC}">
              <c16:uniqueId val="{00000006-95F3-4B61-8936-94ADCC0F7071}"/>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2">
  <a:schemeClr val="accent2"/>
</cs:colorStyle>
</file>

<file path=ppt/charts/style1.xml><?xml version="1.0" encoding="utf-8"?>
<cs:chartStyle xmlns:cs="http://schemas.microsoft.com/office/drawing/2012/chartStyle" xmlns:a="http://schemas.openxmlformats.org/drawingml/2006/main" id="32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75" cap="flat" cmpd="sng" algn="ctr">
        <a:solidFill>
          <a:schemeClr val="tx1">
            <a:lumMod val="25000"/>
            <a:lumOff val="75000"/>
          </a:schemeClr>
        </a:solidFill>
        <a:round/>
      </a:ln>
    </cs:spPr>
    <cs:defRPr sz="900"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51700">
            <a:schemeClr val="phClr">
              <a:lumMod val="60000"/>
              <a:lumOff val="40000"/>
            </a:schemeClr>
          </a:gs>
          <a:gs pos="0">
            <a:schemeClr val="phClr"/>
          </a:gs>
          <a:gs pos="100000">
            <a:schemeClr val="phClr"/>
          </a:gs>
        </a:gsLst>
        <a:lin ang="5400000" scaled="0"/>
      </a:gradFill>
    </cs:spPr>
  </cs:dataPoint>
  <cs:dataPoint3D>
    <cs:lnRef idx="0"/>
    <cs:fillRef idx="0">
      <cs:styleClr val="auto"/>
    </cs:fillRef>
    <cs:effectRef idx="0"/>
    <cs:fontRef idx="minor">
      <a:schemeClr val="tx1"/>
    </cs:fontRef>
    <cs:spPr>
      <a:gradFill>
        <a:gsLst>
          <a:gs pos="51700">
            <a:schemeClr val="phClr">
              <a:lumMod val="60000"/>
              <a:lumOff val="40000"/>
            </a:schemeClr>
          </a:gs>
          <a:gs pos="0">
            <a:schemeClr val="phClr"/>
          </a:gs>
          <a:gs pos="100000">
            <a:schemeClr val="phClr"/>
          </a:gs>
        </a:gsLst>
        <a:lin ang="5400000" scaled="0"/>
      </a:gra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styleClr val="auto"/>
    </cs:lnRef>
    <cs:fillRef idx="0">
      <cs:styleClr val="auto"/>
    </cs:fillRef>
    <cs:effectRef idx="0"/>
    <cs:fontRef idx="minor">
      <a:schemeClr val="tx1"/>
    </cs:fontRef>
    <cs:spPr>
      <a:solidFill>
        <a:schemeClr val="phClr"/>
      </a:solidFill>
      <a:ln w="9525" cap="flat" cmpd="sng" algn="ctr">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25400" cap="sq" cmpd="sng" algn="ctr">
        <a:solidFill>
          <a:schemeClr val="tx1">
            <a:lumMod val="65000"/>
            <a:lumOff val="3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spc="2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50000"/>
        <a:lumOff val="50000"/>
      </a:schemeClr>
    </cs:fontRef>
    <cs:defRPr sz="1400" b="1" i="0" kern="1200" spc="2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24F149-1172-3E45-8FD6-C5E34B9287EC}" type="datetimeFigureOut">
              <a:rPr lang="en-US" smtClean="0"/>
              <a:t>4/13/2024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362FE7-177E-4B4E-9F2C-11963CF0F383}" type="slidenum">
              <a:rPr lang="en-US" smtClean="0"/>
              <a:t>‹#›</a:t>
            </a:fld>
            <a:endParaRPr lang="en-US"/>
          </a:p>
        </p:txBody>
      </p:sp>
    </p:spTree>
    <p:extLst>
      <p:ext uri="{BB962C8B-B14F-4D97-AF65-F5344CB8AC3E}">
        <p14:creationId xmlns:p14="http://schemas.microsoft.com/office/powerpoint/2010/main" val="739019029"/>
      </p:ext>
    </p:extLst>
  </p:cSld>
  <p:clrMap bg1="lt1" tx1="dk1" bg2="lt2" tx2="dk2" accent1="accent1" accent2="accent2" accent3="accent3" accent4="accent4" accent5="accent5" accent6="accent6" hlink="hlink" folHlink="folHlink"/>
  <p:notesStyle>
    <a:lvl1pPr marL="0" algn="l" defTabSz="605428" rtl="0" eaLnBrk="1" latinLnBrk="0" hangingPunct="1">
      <a:defRPr sz="1589" kern="1200">
        <a:solidFill>
          <a:schemeClr val="tx1"/>
        </a:solidFill>
        <a:latin typeface="+mn-lt"/>
        <a:ea typeface="+mn-ea"/>
        <a:cs typeface="+mn-cs"/>
      </a:defRPr>
    </a:lvl1pPr>
    <a:lvl2pPr marL="605428" algn="l" defTabSz="605428" rtl="0" eaLnBrk="1" latinLnBrk="0" hangingPunct="1">
      <a:defRPr sz="1589" kern="1200">
        <a:solidFill>
          <a:schemeClr val="tx1"/>
        </a:solidFill>
        <a:latin typeface="+mn-lt"/>
        <a:ea typeface="+mn-ea"/>
        <a:cs typeface="+mn-cs"/>
      </a:defRPr>
    </a:lvl2pPr>
    <a:lvl3pPr marL="1210855" algn="l" defTabSz="605428" rtl="0" eaLnBrk="1" latinLnBrk="0" hangingPunct="1">
      <a:defRPr sz="1589" kern="1200">
        <a:solidFill>
          <a:schemeClr val="tx1"/>
        </a:solidFill>
        <a:latin typeface="+mn-lt"/>
        <a:ea typeface="+mn-ea"/>
        <a:cs typeface="+mn-cs"/>
      </a:defRPr>
    </a:lvl3pPr>
    <a:lvl4pPr marL="1816284" algn="l" defTabSz="605428" rtl="0" eaLnBrk="1" latinLnBrk="0" hangingPunct="1">
      <a:defRPr sz="1589" kern="1200">
        <a:solidFill>
          <a:schemeClr val="tx1"/>
        </a:solidFill>
        <a:latin typeface="+mn-lt"/>
        <a:ea typeface="+mn-ea"/>
        <a:cs typeface="+mn-cs"/>
      </a:defRPr>
    </a:lvl4pPr>
    <a:lvl5pPr marL="2421711" algn="l" defTabSz="605428" rtl="0" eaLnBrk="1" latinLnBrk="0" hangingPunct="1">
      <a:defRPr sz="1589" kern="1200">
        <a:solidFill>
          <a:schemeClr val="tx1"/>
        </a:solidFill>
        <a:latin typeface="+mn-lt"/>
        <a:ea typeface="+mn-ea"/>
        <a:cs typeface="+mn-cs"/>
      </a:defRPr>
    </a:lvl5pPr>
    <a:lvl6pPr marL="3027139" algn="l" defTabSz="605428" rtl="0" eaLnBrk="1" latinLnBrk="0" hangingPunct="1">
      <a:defRPr sz="1589" kern="1200">
        <a:solidFill>
          <a:schemeClr val="tx1"/>
        </a:solidFill>
        <a:latin typeface="+mn-lt"/>
        <a:ea typeface="+mn-ea"/>
        <a:cs typeface="+mn-cs"/>
      </a:defRPr>
    </a:lvl6pPr>
    <a:lvl7pPr marL="3632566" algn="l" defTabSz="605428" rtl="0" eaLnBrk="1" latinLnBrk="0" hangingPunct="1">
      <a:defRPr sz="1589" kern="1200">
        <a:solidFill>
          <a:schemeClr val="tx1"/>
        </a:solidFill>
        <a:latin typeface="+mn-lt"/>
        <a:ea typeface="+mn-ea"/>
        <a:cs typeface="+mn-cs"/>
      </a:defRPr>
    </a:lvl7pPr>
    <a:lvl8pPr marL="4237995" algn="l" defTabSz="605428" rtl="0" eaLnBrk="1" latinLnBrk="0" hangingPunct="1">
      <a:defRPr sz="1589" kern="1200">
        <a:solidFill>
          <a:schemeClr val="tx1"/>
        </a:solidFill>
        <a:latin typeface="+mn-lt"/>
        <a:ea typeface="+mn-ea"/>
        <a:cs typeface="+mn-cs"/>
      </a:defRPr>
    </a:lvl8pPr>
    <a:lvl9pPr marL="4843422" algn="l" defTabSz="605428" rtl="0" eaLnBrk="1" latinLnBrk="0" hangingPunct="1">
      <a:defRPr sz="158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362FE7-177E-4B4E-9F2C-11963CF0F383}" type="slidenum">
              <a:rPr lang="en-US" smtClean="0"/>
              <a:t>1</a:t>
            </a:fld>
            <a:endParaRPr lang="en-US"/>
          </a:p>
        </p:txBody>
      </p:sp>
    </p:spTree>
    <p:extLst>
      <p:ext uri="{BB962C8B-B14F-4D97-AF65-F5344CB8AC3E}">
        <p14:creationId xmlns:p14="http://schemas.microsoft.com/office/powerpoint/2010/main" val="1096112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C764DE79-268F-4C1A-8933-263129D2AF90}" type="datetimeFigureOut">
              <a:rPr lang="en-US" dirty="0"/>
              <a:t>4/13/2024</a:t>
            </a:fld>
            <a:endParaRPr lang="en-US" dirty="0"/>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06218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C764DE79-268F-4C1A-8933-263129D2AF90}" type="datetimeFigureOut">
              <a:rPr lang="en-US" dirty="0"/>
              <a:t>4/13/2024</a:t>
            </a:fld>
            <a:endParaRPr lang="en-US" dirty="0"/>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47934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C764DE79-268F-4C1A-8933-263129D2AF90}" type="datetimeFigureOut">
              <a:rPr lang="en-US" dirty="0"/>
              <a:t>4/13/2024</a:t>
            </a:fld>
            <a:endParaRPr lang="en-US" dirty="0"/>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05963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541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C764DE79-268F-4C1A-8933-263129D2AF90}" type="datetimeFigureOut">
              <a:rPr lang="en-US" dirty="0"/>
              <a:t>4/13/2024</a:t>
            </a:fld>
            <a:endParaRPr lang="en-US" dirty="0"/>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60339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C764DE79-268F-4C1A-8933-263129D2AF90}" type="datetimeFigureOut">
              <a:rPr lang="en-US" dirty="0"/>
              <a:t>4/13/2024</a:t>
            </a:fld>
            <a:endParaRPr lang="en-US" dirty="0"/>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22603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C764DE79-268F-4C1A-8933-263129D2AF90}" type="datetimeFigureOut">
              <a:rPr lang="en-US" dirty="0"/>
              <a:t>4/13/2024</a:t>
            </a:fld>
            <a:endParaRPr lang="en-US" dirty="0"/>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9970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3017520" y="30510487"/>
            <a:ext cx="9875520" cy="1752600"/>
          </a:xfrm>
          <a:prstGeom prst="rect">
            <a:avLst/>
          </a:prstGeom>
        </p:spPr>
        <p:txBody>
          <a:bodyPr/>
          <a:lstStyle/>
          <a:p>
            <a:fld id="{C764DE79-268F-4C1A-8933-263129D2AF90}" type="datetimeFigureOut">
              <a:rPr lang="en-US" dirty="0"/>
              <a:t>4/13/2024</a:t>
            </a:fld>
            <a:endParaRPr lang="en-US" dirty="0"/>
          </a:p>
        </p:txBody>
      </p:sp>
      <p:sp>
        <p:nvSpPr>
          <p:cNvPr id="8" name="Footer Placeholder 7"/>
          <p:cNvSpPr>
            <a:spLocks noGrp="1"/>
          </p:cNvSpPr>
          <p:nvPr>
            <p:ph type="ftr" sz="quarter" idx="11"/>
          </p:nvPr>
        </p:nvSpPr>
        <p:spPr>
          <a:xfrm>
            <a:off x="14538960" y="30510487"/>
            <a:ext cx="14813280" cy="1752600"/>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30486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3017520" y="30510487"/>
            <a:ext cx="9875520" cy="1752600"/>
          </a:xfrm>
          <a:prstGeom prst="rect">
            <a:avLst/>
          </a:prstGeom>
        </p:spPr>
        <p:txBody>
          <a:bodyPr/>
          <a:lstStyle/>
          <a:p>
            <a:fld id="{C764DE79-268F-4C1A-8933-263129D2AF90}" type="datetimeFigureOut">
              <a:rPr lang="en-US" dirty="0"/>
              <a:t>4/13/2024</a:t>
            </a:fld>
            <a:endParaRPr lang="en-US" dirty="0"/>
          </a:p>
        </p:txBody>
      </p:sp>
      <p:sp>
        <p:nvSpPr>
          <p:cNvPr id="4" name="Footer Placeholder 3"/>
          <p:cNvSpPr>
            <a:spLocks noGrp="1"/>
          </p:cNvSpPr>
          <p:nvPr>
            <p:ph type="ftr" sz="quarter" idx="11"/>
          </p:nvPr>
        </p:nvSpPr>
        <p:spPr>
          <a:xfrm>
            <a:off x="14538960" y="30510487"/>
            <a:ext cx="14813280" cy="1752600"/>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10032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017520" y="30510487"/>
            <a:ext cx="9875520" cy="1752600"/>
          </a:xfrm>
          <a:prstGeom prst="rect">
            <a:avLst/>
          </a:prstGeom>
        </p:spPr>
        <p:txBody>
          <a:bodyPr/>
          <a:lstStyle/>
          <a:p>
            <a:fld id="{C764DE79-268F-4C1A-8933-263129D2AF90}" type="datetimeFigureOut">
              <a:rPr lang="en-US" dirty="0"/>
              <a:t>4/13/2024</a:t>
            </a:fld>
            <a:endParaRPr lang="en-US" dirty="0"/>
          </a:p>
        </p:txBody>
      </p:sp>
      <p:sp>
        <p:nvSpPr>
          <p:cNvPr id="3" name="Footer Placeholder 2"/>
          <p:cNvSpPr>
            <a:spLocks noGrp="1"/>
          </p:cNvSpPr>
          <p:nvPr>
            <p:ph type="ftr" sz="quarter" idx="11"/>
          </p:nvPr>
        </p:nvSpPr>
        <p:spPr>
          <a:xfrm>
            <a:off x="14538960" y="30510487"/>
            <a:ext cx="14813280" cy="1752600"/>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21020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C764DE79-268F-4C1A-8933-263129D2AF90}" type="datetimeFigureOut">
              <a:rPr lang="en-US" dirty="0"/>
              <a:t>4/13/2024</a:t>
            </a:fld>
            <a:endParaRPr lang="en-US" dirty="0"/>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69875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C764DE79-268F-4C1A-8933-263129D2AF90}" type="datetimeFigureOut">
              <a:rPr lang="en-US" dirty="0"/>
              <a:t>4/13/2024</a:t>
            </a:fld>
            <a:endParaRPr lang="en-US" dirty="0"/>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05811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22453834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6D1C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04B64-97B1-CA4D-4A63-A9C30337BA0D}"/>
              </a:ext>
            </a:extLst>
          </p:cNvPr>
          <p:cNvSpPr>
            <a:spLocks noGrp="1"/>
          </p:cNvSpPr>
          <p:nvPr>
            <p:ph type="ctrTitle"/>
          </p:nvPr>
        </p:nvSpPr>
        <p:spPr>
          <a:xfrm>
            <a:off x="6664036" y="62195"/>
            <a:ext cx="30563127" cy="2794154"/>
          </a:xfrm>
        </p:spPr>
        <p:txBody>
          <a:bodyPr>
            <a:normAutofit/>
          </a:bodyPr>
          <a:lstStyle/>
          <a:p>
            <a:r>
              <a:rPr lang="en-US" sz="7000" b="1" dirty="0">
                <a:solidFill>
                  <a:srgbClr val="C00000"/>
                </a:solidFill>
                <a:latin typeface="Arial" panose="020B0604020202020204" pitchFamily="34" charset="0"/>
                <a:cs typeface="Arial" panose="020B0604020202020204" pitchFamily="34" charset="0"/>
              </a:rPr>
              <a:t>Quality of Life and Well-Being of Breast Cancer Patients While Following a Breast Cancer-Related Lymphedema Surveillance Protocol</a:t>
            </a:r>
            <a:endParaRPr lang="en-US" sz="7000" dirty="0">
              <a:solidFill>
                <a:srgbClr val="C00000"/>
              </a:solidFill>
            </a:endParaRPr>
          </a:p>
        </p:txBody>
      </p:sp>
      <p:sp>
        <p:nvSpPr>
          <p:cNvPr id="5" name="TextBox 4"/>
          <p:cNvSpPr txBox="1"/>
          <p:nvPr/>
        </p:nvSpPr>
        <p:spPr>
          <a:xfrm>
            <a:off x="7222447" y="2629765"/>
            <a:ext cx="29973929" cy="2031297"/>
          </a:xfrm>
          <a:prstGeom prst="rect">
            <a:avLst/>
          </a:prstGeom>
          <a:noFill/>
        </p:spPr>
        <p:txBody>
          <a:bodyPr wrap="square" lIns="365731" tIns="182866" rIns="365731" bIns="182866" rtlCol="0">
            <a:spAutoFit/>
          </a:bodyPr>
          <a:lstStyle/>
          <a:p>
            <a:pPr algn="ctr"/>
            <a:r>
              <a:rPr lang="en-US" sz="5400" dirty="0">
                <a:solidFill>
                  <a:srgbClr val="000000"/>
                </a:solidFill>
                <a:latin typeface="Arial" panose="020B0604020202020204" pitchFamily="34" charset="0"/>
                <a:cs typeface="Arial" panose="020B0604020202020204" pitchFamily="34" charset="0"/>
              </a:rPr>
              <a:t>Madisen Prasek, BS, OTS</a:t>
            </a:r>
          </a:p>
          <a:p>
            <a:pPr algn="ctr"/>
            <a:r>
              <a:rPr lang="en-US" sz="5400" dirty="0">
                <a:solidFill>
                  <a:srgbClr val="000000"/>
                </a:solidFill>
                <a:latin typeface="Arial" panose="020B0604020202020204" pitchFamily="34" charset="0"/>
                <a:cs typeface="Arial" panose="020B0604020202020204" pitchFamily="34" charset="0"/>
              </a:rPr>
              <a:t>Faculty Mentor: Allison Naber, PhD, OTD, OTR/L, CLT-LANA</a:t>
            </a:r>
          </a:p>
        </p:txBody>
      </p:sp>
      <p:sp>
        <p:nvSpPr>
          <p:cNvPr id="40" name="Rectangle 39">
            <a:extLst>
              <a:ext uri="{FF2B5EF4-FFF2-40B4-BE49-F238E27FC236}">
                <a16:creationId xmlns:a16="http://schemas.microsoft.com/office/drawing/2014/main" id="{31FF3003-274B-4A04-B492-AC8E7B937B3B}"/>
              </a:ext>
            </a:extLst>
          </p:cNvPr>
          <p:cNvSpPr/>
          <p:nvPr/>
        </p:nvSpPr>
        <p:spPr>
          <a:xfrm>
            <a:off x="261334" y="4745875"/>
            <a:ext cx="12667266" cy="15010990"/>
          </a:xfrm>
          <a:prstGeom prst="rect">
            <a:avLst/>
          </a:prstGeom>
          <a:noFill/>
          <a:ln w="50800">
            <a:solidFill>
              <a:srgbClr val="BF1330"/>
            </a:solidFill>
            <a:prstDash val="dashDot"/>
          </a:ln>
        </p:spPr>
        <p:style>
          <a:lnRef idx="1">
            <a:schemeClr val="accent1"/>
          </a:lnRef>
          <a:fillRef idx="3">
            <a:schemeClr val="accent1"/>
          </a:fillRef>
          <a:effectRef idx="2">
            <a:schemeClr val="accent1"/>
          </a:effectRef>
          <a:fontRef idx="minor">
            <a:schemeClr val="lt1"/>
          </a:fontRef>
        </p:style>
        <p:txBody>
          <a:bodyPr lIns="274320" tIns="182880" rIns="274320" bIns="182880" rtlCol="0" anchor="t"/>
          <a:lstStyle/>
          <a:p>
            <a:pPr algn="ctr"/>
            <a:r>
              <a:rPr lang="en-US" sz="4400" b="1" dirty="0">
                <a:solidFill>
                  <a:srgbClr val="C00000"/>
                </a:solidFill>
              </a:rPr>
              <a:t>Background &amp; Purpose</a:t>
            </a:r>
            <a:endParaRPr lang="en-US" sz="4400" dirty="0">
              <a:solidFill>
                <a:srgbClr val="000000"/>
              </a:solidFill>
              <a:ea typeface="Calibri"/>
              <a:cs typeface="Calibri"/>
            </a:endParaRPr>
          </a:p>
          <a:p>
            <a:pPr marL="457200" indent="-457200">
              <a:buFont typeface="Arial" panose="020B0604020202020204" pitchFamily="34" charset="0"/>
              <a:buChar char="•"/>
            </a:pPr>
            <a:r>
              <a:rPr lang="en-US" sz="3200" dirty="0">
                <a:solidFill>
                  <a:srgbClr val="000000"/>
                </a:solidFill>
                <a:ea typeface="Calibri"/>
                <a:cs typeface="Calibri"/>
              </a:rPr>
              <a:t>Breast cancer is one of the most common cancers in women, and following treatment, survivors are at risk for developing breast cancer-related lymphedema (BCRL).</a:t>
            </a:r>
            <a:r>
              <a:rPr lang="en-US" sz="3200" baseline="30000" dirty="0">
                <a:solidFill>
                  <a:srgbClr val="000000"/>
                </a:solidFill>
                <a:ea typeface="Calibri"/>
                <a:cs typeface="Calibri"/>
              </a:rPr>
              <a:t>1</a:t>
            </a:r>
            <a:r>
              <a:rPr lang="en-US" sz="3200" dirty="0">
                <a:solidFill>
                  <a:srgbClr val="000000"/>
                </a:solidFill>
                <a:ea typeface="Calibri"/>
                <a:cs typeface="Times New Roman"/>
              </a:rPr>
              <a:t> </a:t>
            </a:r>
          </a:p>
          <a:p>
            <a:pPr marL="457200" indent="-457200">
              <a:buFont typeface="Arial" panose="020B0604020202020204" pitchFamily="34" charset="0"/>
              <a:buChar char="•"/>
            </a:pPr>
            <a:r>
              <a:rPr lang="en-US" sz="3200" dirty="0">
                <a:solidFill>
                  <a:srgbClr val="000000"/>
                </a:solidFill>
                <a:ea typeface="Calibri"/>
                <a:cs typeface="Times New Roman"/>
              </a:rPr>
              <a:t>Common breast cancer treatments that increase the risk of developing BCRL include lymph node dissection, radiation, and chemotherapy.</a:t>
            </a:r>
            <a:r>
              <a:rPr lang="en-US" sz="3200" baseline="30000" dirty="0">
                <a:solidFill>
                  <a:srgbClr val="000000"/>
                </a:solidFill>
                <a:ea typeface="Calibri"/>
                <a:cs typeface="Times New Roman"/>
              </a:rPr>
              <a:t>2-4</a:t>
            </a:r>
          </a:p>
          <a:p>
            <a:pPr marL="457200" indent="-457200">
              <a:buFont typeface="Arial" panose="020B0604020202020204" pitchFamily="34" charset="0"/>
              <a:buChar char="•"/>
            </a:pPr>
            <a:r>
              <a:rPr lang="en-US" sz="3200" dirty="0">
                <a:solidFill>
                  <a:srgbClr val="000000"/>
                </a:solidFill>
                <a:ea typeface="Calibri"/>
                <a:cs typeface="Times New Roman"/>
              </a:rPr>
              <a:t>Breast cancer treatments can also lead to physical impairments, including reduced range of motion, decreased strength, impaired sensation, increased pain, tissue fibrosis, and declined upper limb function.</a:t>
            </a:r>
            <a:r>
              <a:rPr lang="en-US" sz="3200" baseline="30000" dirty="0">
                <a:solidFill>
                  <a:srgbClr val="000000"/>
                </a:solidFill>
                <a:ea typeface="Calibri"/>
                <a:cs typeface="Times New Roman"/>
              </a:rPr>
              <a:t>1, 5-8  </a:t>
            </a:r>
          </a:p>
          <a:p>
            <a:pPr marL="457200" indent="-457200">
              <a:buFont typeface="Arial" panose="020B0604020202020204" pitchFamily="34" charset="0"/>
              <a:buChar char="•"/>
            </a:pPr>
            <a:r>
              <a:rPr lang="en-US" sz="3200" dirty="0">
                <a:solidFill>
                  <a:srgbClr val="000000"/>
                </a:solidFill>
                <a:ea typeface="Calibri"/>
                <a:cs typeface="Times New Roman"/>
              </a:rPr>
              <a:t>Breast cancer patients with and without BCRL may experience mental and emotional distress, such as impaired social health, cognitive function, role function, and sexual health as well as anxiety and depression.</a:t>
            </a:r>
            <a:r>
              <a:rPr lang="en-US" sz="3200" baseline="30000" dirty="0">
                <a:solidFill>
                  <a:srgbClr val="000000"/>
                </a:solidFill>
                <a:ea typeface="Calibri"/>
                <a:cs typeface="Times New Roman"/>
              </a:rPr>
              <a:t>6, 9</a:t>
            </a:r>
          </a:p>
          <a:p>
            <a:pPr marL="457200" indent="-457200">
              <a:buFont typeface="Arial" panose="020B0604020202020204" pitchFamily="34" charset="0"/>
              <a:buChar char="•"/>
            </a:pPr>
            <a:r>
              <a:rPr lang="en-US" sz="3200" dirty="0">
                <a:solidFill>
                  <a:srgbClr val="000000"/>
                </a:solidFill>
                <a:ea typeface="Calibri"/>
                <a:cs typeface="Times New Roman"/>
              </a:rPr>
              <a:t>Both physical and psychosocial factors influence an individual’s quality of life and their ability to participate in activities of daily living, instrumental activities of daily living, social reintegration, and other meaningful occupations.</a:t>
            </a:r>
            <a:r>
              <a:rPr lang="en-US" sz="3200" baseline="30000" dirty="0">
                <a:solidFill>
                  <a:srgbClr val="000000"/>
                </a:solidFill>
                <a:ea typeface="Calibri"/>
                <a:cs typeface="Times New Roman"/>
              </a:rPr>
              <a:t>1, 7, 9</a:t>
            </a:r>
            <a:endParaRPr lang="en-US" sz="3200" dirty="0">
              <a:solidFill>
                <a:srgbClr val="000000"/>
              </a:solidFill>
              <a:ea typeface="Calibri"/>
              <a:cs typeface="Times New Roman"/>
            </a:endParaRPr>
          </a:p>
          <a:p>
            <a:pPr marL="457200" indent="-457200">
              <a:buFont typeface="Arial" panose="020B0604020202020204" pitchFamily="34" charset="0"/>
              <a:buChar char="•"/>
            </a:pPr>
            <a:r>
              <a:rPr lang="en-US" sz="3200" dirty="0">
                <a:solidFill>
                  <a:srgbClr val="000000"/>
                </a:solidFill>
                <a:ea typeface="Calibri"/>
                <a:cs typeface="Times New Roman"/>
              </a:rPr>
              <a:t>Occupational therapy (OT) holds a valuable role in breast cancer treatment and survivorship as it utilizes a therapeutic approach to improve occupational participation and engagement,</a:t>
            </a:r>
            <a:r>
              <a:rPr lang="en-US" sz="3200" baseline="30000" dirty="0">
                <a:solidFill>
                  <a:srgbClr val="000000"/>
                </a:solidFill>
                <a:ea typeface="Calibri"/>
                <a:cs typeface="Times New Roman"/>
              </a:rPr>
              <a:t>10</a:t>
            </a:r>
            <a:r>
              <a:rPr lang="en-US" sz="3200" dirty="0">
                <a:solidFill>
                  <a:srgbClr val="000000"/>
                </a:solidFill>
                <a:ea typeface="Calibri"/>
                <a:cs typeface="Times New Roman"/>
              </a:rPr>
              <a:t> which is often impaired following breast cancer or BCRL diagnoses and treatments. </a:t>
            </a:r>
          </a:p>
          <a:p>
            <a:pPr marL="457200" indent="-457200">
              <a:buFont typeface="Arial" panose="020B0604020202020204" pitchFamily="34" charset="0"/>
              <a:buChar char="•"/>
            </a:pPr>
            <a:r>
              <a:rPr lang="en-US" sz="3200" dirty="0">
                <a:solidFill>
                  <a:srgbClr val="000000"/>
                </a:solidFill>
                <a:ea typeface="Calibri"/>
                <a:cs typeface="Times New Roman"/>
              </a:rPr>
              <a:t>Through client-centered interventions, OT can assist clients to improve physical, psychological, and social well-being and overall QoL. </a:t>
            </a:r>
            <a:r>
              <a:rPr lang="en-US" sz="3200" baseline="30000" dirty="0">
                <a:solidFill>
                  <a:srgbClr val="000000"/>
                </a:solidFill>
                <a:ea typeface="Calibri"/>
                <a:cs typeface="Times New Roman"/>
              </a:rPr>
              <a:t>9-11 </a:t>
            </a:r>
          </a:p>
          <a:p>
            <a:endParaRPr lang="en-US" sz="3200" baseline="30000" dirty="0">
              <a:solidFill>
                <a:srgbClr val="000000"/>
              </a:solidFill>
              <a:highlight>
                <a:srgbClr val="FFFF00"/>
              </a:highlight>
              <a:ea typeface="Calibri"/>
              <a:cs typeface="Times New Roman"/>
            </a:endParaRPr>
          </a:p>
          <a:p>
            <a:r>
              <a:rPr lang="en-US" sz="3200" dirty="0">
                <a:solidFill>
                  <a:srgbClr val="000000"/>
                </a:solidFill>
                <a:ea typeface="Calibri"/>
                <a:cs typeface="Times New Roman"/>
              </a:rPr>
              <a:t>The purpose of this capstone project was to gain in-depth clinical skills in lymphedema and prevention, specifically in BCRL, and educated other health disciplines, clients, and their families on the psychosocial needs and quality of life (QoL) of the breast cancer community that are at risk for or have developed BCRL.</a:t>
            </a:r>
          </a:p>
        </p:txBody>
      </p:sp>
      <p:sp>
        <p:nvSpPr>
          <p:cNvPr id="21" name="Rectangle 20"/>
          <p:cNvSpPr/>
          <p:nvPr/>
        </p:nvSpPr>
        <p:spPr>
          <a:xfrm>
            <a:off x="13143855" y="4745875"/>
            <a:ext cx="8255645" cy="15010989"/>
          </a:xfrm>
          <a:prstGeom prst="rect">
            <a:avLst/>
          </a:prstGeom>
          <a:noFill/>
          <a:ln w="50800">
            <a:solidFill>
              <a:srgbClr val="BF1330"/>
            </a:solidFill>
            <a:prstDash val="dashDot"/>
          </a:ln>
        </p:spPr>
        <p:style>
          <a:lnRef idx="1">
            <a:schemeClr val="accent1"/>
          </a:lnRef>
          <a:fillRef idx="3">
            <a:schemeClr val="accent1"/>
          </a:fillRef>
          <a:effectRef idx="2">
            <a:schemeClr val="accent1"/>
          </a:effectRef>
          <a:fontRef idx="minor">
            <a:schemeClr val="lt1"/>
          </a:fontRef>
        </p:style>
        <p:txBody>
          <a:bodyPr lIns="274320" tIns="182880" rIns="274320" bIns="182880" rtlCol="0" anchor="t"/>
          <a:lstStyle/>
          <a:p>
            <a:pPr algn="ctr"/>
            <a:r>
              <a:rPr lang="en-US" sz="4200" b="1" dirty="0">
                <a:solidFill>
                  <a:srgbClr val="C00000"/>
                </a:solidFill>
              </a:rPr>
              <a:t>Theoretical Foundation</a:t>
            </a:r>
            <a:endParaRPr lang="en-US" sz="3200" b="1" dirty="0">
              <a:solidFill>
                <a:srgbClr val="000000"/>
              </a:solidFill>
            </a:endParaRPr>
          </a:p>
          <a:p>
            <a:r>
              <a:rPr lang="en-US" sz="3600" b="1" dirty="0">
                <a:solidFill>
                  <a:srgbClr val="000000"/>
                </a:solidFill>
              </a:rPr>
              <a:t>Biomechanical Frame of Reference </a:t>
            </a:r>
            <a:endParaRPr lang="en-US" sz="3600" b="1" dirty="0">
              <a:solidFill>
                <a:srgbClr val="000000"/>
              </a:solidFill>
              <a:ea typeface="Calibri"/>
              <a:cs typeface="Calibri"/>
            </a:endParaRPr>
          </a:p>
          <a:p>
            <a:pPr marL="332740" indent="-332740">
              <a:buFont typeface="Arial"/>
              <a:buChar char="•"/>
            </a:pPr>
            <a:r>
              <a:rPr lang="en-US" sz="3200" dirty="0">
                <a:solidFill>
                  <a:srgbClr val="000000"/>
                </a:solidFill>
                <a:ea typeface="Calibri" panose="020F0502020204030204"/>
                <a:cs typeface="Calibri" panose="020F0502020204030204"/>
              </a:rPr>
              <a:t>Focuses on impairments that limit occupational performance and aims to restore the quality of movement in occupations.</a:t>
            </a:r>
            <a:r>
              <a:rPr lang="en-US" sz="3200" baseline="30000" dirty="0">
                <a:solidFill>
                  <a:srgbClr val="000000"/>
                </a:solidFill>
                <a:ea typeface="Calibri" panose="020F0502020204030204"/>
                <a:cs typeface="Calibri" panose="020F0502020204030204"/>
              </a:rPr>
              <a:t>12</a:t>
            </a:r>
          </a:p>
          <a:p>
            <a:pPr marL="332740" indent="-332740">
              <a:buFont typeface="Arial"/>
              <a:buChar char="•"/>
            </a:pPr>
            <a:r>
              <a:rPr lang="en-US" sz="3200" dirty="0">
                <a:solidFill>
                  <a:srgbClr val="000000"/>
                </a:solidFill>
                <a:ea typeface="Calibri" panose="020F0502020204030204"/>
                <a:cs typeface="Calibri" panose="020F0502020204030204"/>
              </a:rPr>
              <a:t>Application to the capstone:</a:t>
            </a:r>
          </a:p>
          <a:p>
            <a:pPr marL="789940" lvl="1" indent="-332740">
              <a:buFont typeface="Arial"/>
              <a:buChar char="•"/>
            </a:pPr>
            <a:r>
              <a:rPr lang="en-US" sz="3200" dirty="0">
                <a:solidFill>
                  <a:srgbClr val="000000"/>
                </a:solidFill>
                <a:ea typeface="Calibri" panose="020F0502020204030204"/>
                <a:cs typeface="Calibri" panose="020F0502020204030204"/>
              </a:rPr>
              <a:t>Promote return to or greater participation in meaningful occupations by improving physical abilities</a:t>
            </a:r>
          </a:p>
          <a:p>
            <a:pPr marL="789940" lvl="1" indent="-332740">
              <a:buFont typeface="Arial"/>
              <a:buChar char="•"/>
            </a:pPr>
            <a:r>
              <a:rPr lang="en-US" sz="3200" dirty="0">
                <a:solidFill>
                  <a:srgbClr val="000000"/>
                </a:solidFill>
                <a:ea typeface="Calibri" panose="020F0502020204030204"/>
                <a:cs typeface="Calibri" panose="020F0502020204030204"/>
              </a:rPr>
              <a:t>Assessments and interventions used were to track and improve physical limitations following breast cancer treatments and symptoms of BCRL</a:t>
            </a:r>
            <a:endParaRPr lang="en-US" sz="3200" b="1" dirty="0">
              <a:solidFill>
                <a:srgbClr val="000000"/>
              </a:solidFill>
            </a:endParaRPr>
          </a:p>
          <a:p>
            <a:r>
              <a:rPr lang="en-US" sz="3600" b="1" dirty="0">
                <a:solidFill>
                  <a:srgbClr val="000000"/>
                </a:solidFill>
              </a:rPr>
              <a:t>Environmental-Health-Occupation-Well-Being (E-HOW) Model</a:t>
            </a:r>
            <a:endParaRPr lang="en-US" sz="3600" b="1" dirty="0">
              <a:solidFill>
                <a:srgbClr val="000000"/>
              </a:solidFill>
              <a:ea typeface="Calibri"/>
              <a:cs typeface="Calibri"/>
            </a:endParaRPr>
          </a:p>
          <a:p>
            <a:pPr marL="332740" indent="-332740">
              <a:buFont typeface="Arial"/>
              <a:buChar char="•"/>
            </a:pPr>
            <a:r>
              <a:rPr lang="en-US" sz="3200" dirty="0">
                <a:solidFill>
                  <a:srgbClr val="000000"/>
                </a:solidFill>
                <a:ea typeface="Calibri" panose="020F0502020204030204"/>
                <a:cs typeface="Calibri" panose="020F0502020204030204"/>
              </a:rPr>
              <a:t>Evaluates the interaction of a person’s health, their environment, and occupational participation on their QoL and well-being.</a:t>
            </a:r>
            <a:r>
              <a:rPr lang="en-US" sz="3200" baseline="30000" dirty="0">
                <a:solidFill>
                  <a:srgbClr val="000000"/>
                </a:solidFill>
                <a:ea typeface="Calibri" panose="020F0502020204030204"/>
                <a:cs typeface="Calibri" panose="020F0502020204030204"/>
              </a:rPr>
              <a:t>13</a:t>
            </a:r>
          </a:p>
          <a:p>
            <a:pPr marL="332740" indent="-332740">
              <a:buFont typeface="Arial"/>
              <a:buChar char="•"/>
            </a:pPr>
            <a:r>
              <a:rPr lang="en-US" sz="3200" dirty="0">
                <a:solidFill>
                  <a:srgbClr val="000000"/>
                </a:solidFill>
                <a:ea typeface="Calibri" panose="020F0502020204030204"/>
                <a:cs typeface="Calibri" panose="020F0502020204030204"/>
              </a:rPr>
              <a:t>Application to the capstone:</a:t>
            </a:r>
          </a:p>
          <a:p>
            <a:pPr marL="789940" lvl="1" indent="-332740">
              <a:buFont typeface="Arial"/>
              <a:buChar char="•"/>
            </a:pPr>
            <a:r>
              <a:rPr lang="en-US" sz="3200" dirty="0">
                <a:solidFill>
                  <a:srgbClr val="000000"/>
                </a:solidFill>
                <a:ea typeface="Calibri" panose="020F0502020204030204"/>
                <a:cs typeface="Calibri" panose="020F0502020204030204"/>
              </a:rPr>
              <a:t>Improve the client’s occupational participation and engagement in their environment by improving their overall health following their cancer diagnosis and treatments.</a:t>
            </a:r>
          </a:p>
          <a:p>
            <a:pPr marL="789940" lvl="1" indent="-332740">
              <a:buFont typeface="Arial"/>
              <a:buChar char="•"/>
            </a:pPr>
            <a:r>
              <a:rPr lang="en-US" sz="3200" dirty="0">
                <a:solidFill>
                  <a:srgbClr val="000000"/>
                </a:solidFill>
                <a:ea typeface="Calibri" panose="020F0502020204030204"/>
                <a:cs typeface="Calibri" panose="020F0502020204030204"/>
              </a:rPr>
              <a:t>Increase the interaction of the patient’s health, environment, and occupations, a greater sense of QoL and well-being can be achieved</a:t>
            </a:r>
          </a:p>
        </p:txBody>
      </p:sp>
      <p:sp>
        <p:nvSpPr>
          <p:cNvPr id="23" name="Rectangle 22" descr="Methods&#10;&#10;&#10;">
            <a:extLst>
              <a:ext uri="{C183D7F6-B498-43B3-948B-1728B52AA6E4}">
                <adec:decorative xmlns:adec="http://schemas.microsoft.com/office/drawing/2017/decorative" val="0"/>
              </a:ext>
            </a:extLst>
          </p:cNvPr>
          <p:cNvSpPr/>
          <p:nvPr/>
        </p:nvSpPr>
        <p:spPr>
          <a:xfrm>
            <a:off x="261333" y="19983449"/>
            <a:ext cx="21138167" cy="12822319"/>
          </a:xfrm>
          <a:prstGeom prst="rect">
            <a:avLst/>
          </a:prstGeom>
          <a:noFill/>
          <a:ln w="50800">
            <a:solidFill>
              <a:srgbClr val="BF1330"/>
            </a:solidFill>
            <a:prstDash val="dashDot"/>
          </a:ln>
        </p:spPr>
        <p:style>
          <a:lnRef idx="1">
            <a:schemeClr val="accent1"/>
          </a:lnRef>
          <a:fillRef idx="3">
            <a:schemeClr val="accent1"/>
          </a:fillRef>
          <a:effectRef idx="2">
            <a:schemeClr val="accent1"/>
          </a:effectRef>
          <a:fontRef idx="minor">
            <a:schemeClr val="lt1"/>
          </a:fontRef>
        </p:style>
        <p:txBody>
          <a:bodyPr wrap="square" lIns="274320" tIns="182880" rIns="274320" bIns="182880" rtlCol="0" anchor="t"/>
          <a:lstStyle/>
          <a:p>
            <a:pPr algn="ctr"/>
            <a:r>
              <a:rPr lang="en-US" sz="4200" b="1" dirty="0">
                <a:solidFill>
                  <a:srgbClr val="C00000"/>
                </a:solidFill>
              </a:rPr>
              <a:t>Methods</a:t>
            </a:r>
            <a:endParaRPr lang="en-US" sz="4200" dirty="0">
              <a:solidFill>
                <a:srgbClr val="C00000"/>
              </a:solidFill>
            </a:endParaRPr>
          </a:p>
          <a:p>
            <a:r>
              <a:rPr lang="en-US" sz="4000" b="1" dirty="0">
                <a:solidFill>
                  <a:srgbClr val="000000"/>
                </a:solidFill>
              </a:rPr>
              <a:t>In-depth Clinical Experience</a:t>
            </a:r>
          </a:p>
          <a:p>
            <a:pPr marL="333356" indent="-333356">
              <a:buFont typeface="Arial"/>
              <a:buChar char="•"/>
            </a:pPr>
            <a:r>
              <a:rPr lang="en-US" sz="3200" dirty="0">
                <a:solidFill>
                  <a:srgbClr val="000000"/>
                </a:solidFill>
              </a:rPr>
              <a:t>This capstone project occurred at the Nashville Breast Center, a surgical breast cancer practice, in Nashville, TN. </a:t>
            </a:r>
          </a:p>
          <a:p>
            <a:pPr marL="333356" indent="-333356">
              <a:buFont typeface="Arial"/>
              <a:buChar char="•"/>
            </a:pPr>
            <a:r>
              <a:rPr lang="en-US" sz="3200" dirty="0">
                <a:solidFill>
                  <a:srgbClr val="000000"/>
                </a:solidFill>
              </a:rPr>
              <a:t>Over the fourteen weeks, I was able to overtake my capstone mentor’s caseload by performing evaluations, implementing interventions, and completing documentation independently</a:t>
            </a:r>
          </a:p>
          <a:p>
            <a:pPr marL="333356" indent="-333356">
              <a:buFont typeface="Arial"/>
              <a:buChar char="•"/>
            </a:pPr>
            <a:r>
              <a:rPr lang="en-US" sz="3200" dirty="0">
                <a:solidFill>
                  <a:srgbClr val="000000"/>
                </a:solidFill>
              </a:rPr>
              <a:t>Only patients who underwent a lymph node dissection as part of their cancer treatment were evaluated and treated by an occupational therapist, specifically for lymphedema surveillance and prevention.  </a:t>
            </a:r>
          </a:p>
          <a:p>
            <a:pPr marL="333356" indent="-333356">
              <a:buFont typeface="Arial"/>
              <a:buChar char="•"/>
            </a:pPr>
            <a:r>
              <a:rPr lang="en-US" sz="3200" dirty="0">
                <a:solidFill>
                  <a:srgbClr val="000000"/>
                </a:solidFill>
              </a:rPr>
              <a:t>Bioimpedance spectroscopy was used for lymphedema surveillance to measure differences in limb volume. A lymphedema index score (L-DEX) was given following the measurement, representing the difference in the amount of extracellular fluid in an at-risk limb compared to the unaffected limb.</a:t>
            </a:r>
            <a:r>
              <a:rPr lang="en-US" sz="3200" baseline="30000" dirty="0">
                <a:solidFill>
                  <a:srgbClr val="000000"/>
                </a:solidFill>
              </a:rPr>
              <a:t>14</a:t>
            </a:r>
            <a:r>
              <a:rPr lang="en-US" sz="3200" dirty="0">
                <a:solidFill>
                  <a:srgbClr val="000000"/>
                </a:solidFill>
              </a:rPr>
              <a:t> If the L-Dex score was elevated by 6.5 points or greater, indicating BCRL,</a:t>
            </a:r>
            <a:r>
              <a:rPr lang="en-US" sz="3200" baseline="30000" dirty="0">
                <a:solidFill>
                  <a:srgbClr val="000000"/>
                </a:solidFill>
              </a:rPr>
              <a:t> 15 </a:t>
            </a:r>
            <a:r>
              <a:rPr lang="en-US" sz="3200" dirty="0">
                <a:solidFill>
                  <a:srgbClr val="000000"/>
                </a:solidFill>
              </a:rPr>
              <a:t>occupational therapy interventions were implemented to reverse symptoms or slow the progression of lymphedema.</a:t>
            </a:r>
            <a:r>
              <a:rPr lang="en-US" sz="3200" baseline="30000" dirty="0">
                <a:solidFill>
                  <a:srgbClr val="000000"/>
                </a:solidFill>
              </a:rPr>
              <a:t> </a:t>
            </a:r>
          </a:p>
          <a:p>
            <a:r>
              <a:rPr lang="en-US" sz="4000" b="1" dirty="0">
                <a:solidFill>
                  <a:srgbClr val="000000"/>
                </a:solidFill>
              </a:rPr>
              <a:t>Education</a:t>
            </a:r>
            <a:endParaRPr lang="en-US" sz="3200" dirty="0">
              <a:solidFill>
                <a:srgbClr val="000000"/>
              </a:solidFill>
            </a:endParaRPr>
          </a:p>
          <a:p>
            <a:r>
              <a:rPr lang="en-US" sz="3200" b="1" i="1" dirty="0" err="1">
                <a:solidFill>
                  <a:srgbClr val="000000"/>
                </a:solidFill>
              </a:rPr>
              <a:t>Pizzi</a:t>
            </a:r>
            <a:r>
              <a:rPr lang="en-US" sz="3200" b="1" i="1" dirty="0">
                <a:solidFill>
                  <a:srgbClr val="000000"/>
                </a:solidFill>
              </a:rPr>
              <a:t> Health and Wellness Assessment (PHWA)</a:t>
            </a:r>
            <a:endParaRPr lang="en-US" sz="3200" i="1" dirty="0">
              <a:solidFill>
                <a:srgbClr val="000000"/>
              </a:solidFill>
            </a:endParaRPr>
          </a:p>
          <a:p>
            <a:pPr marL="457200" indent="-457200">
              <a:buFont typeface="Arial" panose="020B0604020202020204" pitchFamily="34" charset="0"/>
              <a:buChar char="•"/>
            </a:pPr>
            <a:r>
              <a:rPr lang="en-US" sz="3200" dirty="0">
                <a:solidFill>
                  <a:srgbClr val="000000"/>
                </a:solidFill>
              </a:rPr>
              <a:t>Assesses the patient’s self-perceptions of their health and well-being in six areas: social, physical, family, occupational, mental/emotional, and spiritual health.</a:t>
            </a:r>
            <a:r>
              <a:rPr lang="en-US" sz="3200" baseline="30000" dirty="0">
                <a:solidFill>
                  <a:srgbClr val="000000"/>
                </a:solidFill>
              </a:rPr>
              <a:t>13</a:t>
            </a:r>
          </a:p>
          <a:p>
            <a:pPr marL="457200" indent="-457200">
              <a:buFont typeface="Arial" panose="020B0604020202020204" pitchFamily="34" charset="0"/>
              <a:buChar char="•"/>
            </a:pPr>
            <a:r>
              <a:rPr lang="en-US" sz="3200" dirty="0">
                <a:solidFill>
                  <a:srgbClr val="000000"/>
                </a:solidFill>
              </a:rPr>
              <a:t>Patients were asked to rate each of the six areas of health on a scale of 0 (poor) to 10 (excellent). Based on the ratings, an overall score was calculated, indicating the patient’s level of health and risk level for health issues.</a:t>
            </a:r>
            <a:r>
              <a:rPr lang="en-US" sz="3200" baseline="30000" dirty="0">
                <a:solidFill>
                  <a:srgbClr val="000000"/>
                </a:solidFill>
              </a:rPr>
              <a:t>16</a:t>
            </a:r>
            <a:r>
              <a:rPr lang="en-US" sz="3200" dirty="0">
                <a:solidFill>
                  <a:srgbClr val="000000"/>
                </a:solidFill>
              </a:rPr>
              <a:t> </a:t>
            </a:r>
          </a:p>
          <a:p>
            <a:pPr marL="914400" lvl="1" indent="-457200">
              <a:buFont typeface="Arial" panose="020B0604020202020204" pitchFamily="34" charset="0"/>
              <a:buChar char="•"/>
            </a:pPr>
            <a:r>
              <a:rPr lang="en-US" sz="3200" dirty="0">
                <a:solidFill>
                  <a:srgbClr val="000000"/>
                </a:solidFill>
              </a:rPr>
              <a:t>Scores below 30 = poor health and high risk for health issues</a:t>
            </a:r>
          </a:p>
          <a:p>
            <a:pPr marL="914400" lvl="1" indent="-457200">
              <a:buFont typeface="Arial" panose="020B0604020202020204" pitchFamily="34" charset="0"/>
              <a:buChar char="•"/>
            </a:pPr>
            <a:r>
              <a:rPr lang="en-US" sz="3200" dirty="0">
                <a:solidFill>
                  <a:srgbClr val="000000"/>
                </a:solidFill>
              </a:rPr>
              <a:t>Scores 30-47 = good health and moderate risk for health issues </a:t>
            </a:r>
          </a:p>
          <a:p>
            <a:pPr marL="914400" lvl="1" indent="-457200">
              <a:buFont typeface="Arial" panose="020B0604020202020204" pitchFamily="34" charset="0"/>
              <a:buChar char="•"/>
            </a:pPr>
            <a:r>
              <a:rPr lang="en-US" sz="3200" dirty="0">
                <a:solidFill>
                  <a:srgbClr val="000000"/>
                </a:solidFill>
              </a:rPr>
              <a:t>Scores 48-60 = excellent/very good health and low risk for health issues</a:t>
            </a:r>
          </a:p>
          <a:p>
            <a:pPr marL="457200" indent="-457200">
              <a:buFont typeface="Arial" panose="020B0604020202020204" pitchFamily="34" charset="0"/>
              <a:buChar char="•"/>
            </a:pPr>
            <a:r>
              <a:rPr lang="en-US" sz="3200" dirty="0">
                <a:solidFill>
                  <a:srgbClr val="000000"/>
                </a:solidFill>
              </a:rPr>
              <a:t>Using content analysis, qualitative data was organized into specific themes with the frequency of each theme tracked.</a:t>
            </a:r>
            <a:r>
              <a:rPr lang="en-US" sz="3200" baseline="30000" dirty="0">
                <a:solidFill>
                  <a:srgbClr val="000000"/>
                </a:solidFill>
              </a:rPr>
              <a:t>17</a:t>
            </a:r>
          </a:p>
          <a:p>
            <a:pPr marL="457200" indent="-457200">
              <a:buFont typeface="Arial" panose="020B0604020202020204" pitchFamily="34" charset="0"/>
              <a:buChar char="•"/>
            </a:pPr>
            <a:r>
              <a:rPr lang="en-US" sz="3200" dirty="0">
                <a:solidFill>
                  <a:srgbClr val="000000"/>
                </a:solidFill>
              </a:rPr>
              <a:t>The gathered data was presented to health professionals at the site to educate on psychosocial needs and QoL of the patients at this site, specifically how the patients’ perceptions of each area of health influence each other and how it affects their day-to-day activities and well-being.</a:t>
            </a:r>
          </a:p>
          <a:p>
            <a:endParaRPr lang="en-US" sz="3200" b="1" dirty="0">
              <a:solidFill>
                <a:srgbClr val="000000"/>
              </a:solidFill>
            </a:endParaRPr>
          </a:p>
          <a:p>
            <a:endParaRPr lang="en-US" sz="2100" dirty="0">
              <a:solidFill>
                <a:srgbClr val="000000"/>
              </a:solidFill>
            </a:endParaRPr>
          </a:p>
          <a:p>
            <a:endParaRPr lang="en-US" sz="2100" dirty="0">
              <a:solidFill>
                <a:srgbClr val="000000"/>
              </a:solidFill>
            </a:endParaRPr>
          </a:p>
        </p:txBody>
      </p:sp>
      <p:sp>
        <p:nvSpPr>
          <p:cNvPr id="3" name="Rectangle 2">
            <a:extLst>
              <a:ext uri="{FF2B5EF4-FFF2-40B4-BE49-F238E27FC236}">
                <a16:creationId xmlns:a16="http://schemas.microsoft.com/office/drawing/2014/main" id="{20F2BD4D-5669-7BBF-657B-F45E05A233E1}"/>
              </a:ext>
            </a:extLst>
          </p:cNvPr>
          <p:cNvSpPr/>
          <p:nvPr/>
        </p:nvSpPr>
        <p:spPr>
          <a:xfrm>
            <a:off x="21602701" y="4767316"/>
            <a:ext cx="22042617" cy="18732850"/>
          </a:xfrm>
          <a:prstGeom prst="rect">
            <a:avLst/>
          </a:prstGeom>
          <a:noFill/>
          <a:ln w="50800">
            <a:solidFill>
              <a:srgbClr val="BF1330"/>
            </a:solidFill>
            <a:prstDash val="dashDot"/>
          </a:ln>
        </p:spPr>
        <p:style>
          <a:lnRef idx="1">
            <a:schemeClr val="accent1"/>
          </a:lnRef>
          <a:fillRef idx="3">
            <a:schemeClr val="accent1"/>
          </a:fillRef>
          <a:effectRef idx="2">
            <a:schemeClr val="accent1"/>
          </a:effectRef>
          <a:fontRef idx="minor">
            <a:schemeClr val="lt1"/>
          </a:fontRef>
        </p:style>
        <p:txBody>
          <a:bodyPr wrap="square" lIns="274320" tIns="182880" rIns="274320" bIns="182880" rtlCol="0" anchor="t"/>
          <a:lstStyle/>
          <a:p>
            <a:pPr algn="ctr"/>
            <a:r>
              <a:rPr lang="en-US" sz="4200" b="1" dirty="0">
                <a:solidFill>
                  <a:srgbClr val="C00000"/>
                </a:solidFill>
              </a:rPr>
              <a:t>Results / Discussion</a:t>
            </a:r>
            <a:endParaRPr lang="en-US" sz="4200" dirty="0">
              <a:solidFill>
                <a:srgbClr val="C00000"/>
              </a:solidFill>
            </a:endParaRPr>
          </a:p>
          <a:p>
            <a:endParaRPr lang="en-US" sz="2800" dirty="0">
              <a:solidFill>
                <a:srgbClr val="000000"/>
              </a:solidFill>
            </a:endParaRPr>
          </a:p>
          <a:p>
            <a:endParaRPr lang="en-US" sz="2100" dirty="0">
              <a:solidFill>
                <a:srgbClr val="000000"/>
              </a:solidFill>
            </a:endParaRPr>
          </a:p>
          <a:p>
            <a:endParaRPr lang="en-US" sz="2100" dirty="0">
              <a:solidFill>
                <a:srgbClr val="000000"/>
              </a:solidFill>
            </a:endParaRPr>
          </a:p>
          <a:p>
            <a:pPr marL="333356" indent="-333356">
              <a:buFont typeface="Arial"/>
              <a:buChar char="•"/>
            </a:pPr>
            <a:endParaRPr lang="en-US" sz="2100" dirty="0">
              <a:solidFill>
                <a:srgbClr val="000000"/>
              </a:solidFill>
            </a:endParaRPr>
          </a:p>
          <a:p>
            <a:endParaRPr lang="en-US" sz="2100" dirty="0">
              <a:solidFill>
                <a:srgbClr val="000000"/>
              </a:solidFill>
            </a:endParaRPr>
          </a:p>
        </p:txBody>
      </p:sp>
      <p:sp>
        <p:nvSpPr>
          <p:cNvPr id="10" name="TextBox 9">
            <a:extLst>
              <a:ext uri="{FF2B5EF4-FFF2-40B4-BE49-F238E27FC236}">
                <a16:creationId xmlns:a16="http://schemas.microsoft.com/office/drawing/2014/main" id="{BB858035-7240-9AF3-7817-02AD97B1A9CE}"/>
              </a:ext>
            </a:extLst>
          </p:cNvPr>
          <p:cNvSpPr txBox="1"/>
          <p:nvPr/>
        </p:nvSpPr>
        <p:spPr>
          <a:xfrm>
            <a:off x="21717000" y="5421206"/>
            <a:ext cx="10210800" cy="11326178"/>
          </a:xfrm>
          <a:prstGeom prst="rect">
            <a:avLst/>
          </a:prstGeom>
          <a:noFill/>
        </p:spPr>
        <p:txBody>
          <a:bodyPr wrap="square" rtlCol="0">
            <a:spAutoFit/>
          </a:bodyPr>
          <a:lstStyle/>
          <a:p>
            <a:pPr marL="457200" indent="-457200">
              <a:buFont typeface="Arial" panose="020B0604020202020204" pitchFamily="34" charset="0"/>
              <a:buChar char="•"/>
            </a:pPr>
            <a:r>
              <a:rPr lang="en-US" sz="3200" dirty="0">
                <a:solidFill>
                  <a:srgbClr val="000000"/>
                </a:solidFill>
              </a:rPr>
              <a:t>21 women completed the PHWA. </a:t>
            </a:r>
          </a:p>
          <a:p>
            <a:pPr marL="457200" indent="-457200">
              <a:buFont typeface="Arial" panose="020B0604020202020204" pitchFamily="34" charset="0"/>
              <a:buChar char="•"/>
            </a:pPr>
            <a:r>
              <a:rPr lang="en-US" sz="3200" dirty="0">
                <a:solidFill>
                  <a:srgbClr val="000000"/>
                </a:solidFill>
              </a:rPr>
              <a:t>Only women who had undergone a lymph node dissection, were at risk for or had developed BCRL, and were at least six months post-initial surgery date were included in the administration process. </a:t>
            </a:r>
            <a:endParaRPr lang="en-US" sz="3600" b="1" dirty="0">
              <a:solidFill>
                <a:srgbClr val="000000"/>
              </a:solidFill>
            </a:endParaRPr>
          </a:p>
          <a:p>
            <a:r>
              <a:rPr lang="en-US" sz="3600" b="1" dirty="0">
                <a:solidFill>
                  <a:srgbClr val="000000"/>
                </a:solidFill>
              </a:rPr>
              <a:t>Ratings of Each Area of Health on the PHWA</a:t>
            </a:r>
          </a:p>
          <a:p>
            <a:pPr marL="342900" indent="-342900">
              <a:buFont typeface="Arial" panose="020B0604020202020204" pitchFamily="34" charset="0"/>
              <a:buChar char="•"/>
            </a:pPr>
            <a:r>
              <a:rPr lang="en-US" sz="3200" dirty="0">
                <a:solidFill>
                  <a:srgbClr val="000000"/>
                </a:solidFill>
              </a:rPr>
              <a:t>Median (range) rating of each area of health (n=21):</a:t>
            </a:r>
          </a:p>
          <a:p>
            <a:pPr marL="800100" lvl="1" indent="-342900">
              <a:buFont typeface="Arial" panose="020B0604020202020204" pitchFamily="34" charset="0"/>
              <a:buChar char="•"/>
            </a:pPr>
            <a:r>
              <a:rPr lang="en-US" sz="3200" dirty="0">
                <a:solidFill>
                  <a:srgbClr val="000000"/>
                </a:solidFill>
              </a:rPr>
              <a:t>Social health </a:t>
            </a:r>
            <a:r>
              <a:rPr lang="en-US" sz="3200" dirty="0" err="1">
                <a:solidFill>
                  <a:srgbClr val="000000"/>
                </a:solidFill>
              </a:rPr>
              <a:t>Mdn</a:t>
            </a:r>
            <a:r>
              <a:rPr lang="en-US" sz="3200" dirty="0">
                <a:solidFill>
                  <a:srgbClr val="000000"/>
                </a:solidFill>
              </a:rPr>
              <a:t> = 8 (2-10)</a:t>
            </a:r>
          </a:p>
          <a:p>
            <a:pPr marL="800100" lvl="1" indent="-342900">
              <a:buFont typeface="Arial" panose="020B0604020202020204" pitchFamily="34" charset="0"/>
              <a:buChar char="•"/>
            </a:pPr>
            <a:r>
              <a:rPr lang="en-US" sz="3200" dirty="0">
                <a:solidFill>
                  <a:srgbClr val="000000"/>
                </a:solidFill>
              </a:rPr>
              <a:t>Physical health </a:t>
            </a:r>
            <a:r>
              <a:rPr lang="en-US" sz="3200" dirty="0" err="1">
                <a:solidFill>
                  <a:srgbClr val="000000"/>
                </a:solidFill>
              </a:rPr>
              <a:t>Mdn</a:t>
            </a:r>
            <a:r>
              <a:rPr lang="en-US" sz="3200" dirty="0">
                <a:solidFill>
                  <a:srgbClr val="000000"/>
                </a:solidFill>
              </a:rPr>
              <a:t> = 8 (2-10)</a:t>
            </a:r>
          </a:p>
          <a:p>
            <a:pPr marL="800100" lvl="1" indent="-342900">
              <a:buFont typeface="Arial" panose="020B0604020202020204" pitchFamily="34" charset="0"/>
              <a:buChar char="•"/>
            </a:pPr>
            <a:r>
              <a:rPr lang="en-US" sz="3200" dirty="0">
                <a:solidFill>
                  <a:srgbClr val="000000"/>
                </a:solidFill>
              </a:rPr>
              <a:t>Family health </a:t>
            </a:r>
            <a:r>
              <a:rPr lang="en-US" sz="3200" dirty="0" err="1">
                <a:solidFill>
                  <a:srgbClr val="000000"/>
                </a:solidFill>
              </a:rPr>
              <a:t>Mdn</a:t>
            </a:r>
            <a:r>
              <a:rPr lang="en-US" sz="3200" dirty="0">
                <a:solidFill>
                  <a:srgbClr val="000000"/>
                </a:solidFill>
              </a:rPr>
              <a:t> =8 (4-10)</a:t>
            </a:r>
          </a:p>
          <a:p>
            <a:pPr marL="800100" lvl="1" indent="-342900">
              <a:buFont typeface="Arial" panose="020B0604020202020204" pitchFamily="34" charset="0"/>
              <a:buChar char="•"/>
            </a:pPr>
            <a:r>
              <a:rPr lang="en-US" sz="3200" dirty="0">
                <a:solidFill>
                  <a:srgbClr val="000000"/>
                </a:solidFill>
              </a:rPr>
              <a:t>Occupational health </a:t>
            </a:r>
            <a:r>
              <a:rPr lang="en-US" sz="3200" dirty="0" err="1">
                <a:solidFill>
                  <a:srgbClr val="000000"/>
                </a:solidFill>
              </a:rPr>
              <a:t>Mdn</a:t>
            </a:r>
            <a:r>
              <a:rPr lang="en-US" sz="3200" dirty="0">
                <a:solidFill>
                  <a:srgbClr val="000000"/>
                </a:solidFill>
              </a:rPr>
              <a:t> = 8 (2-10)</a:t>
            </a:r>
          </a:p>
          <a:p>
            <a:pPr marL="800100" lvl="1" indent="-342900">
              <a:buFont typeface="Arial" panose="020B0604020202020204" pitchFamily="34" charset="0"/>
              <a:buChar char="•"/>
            </a:pPr>
            <a:r>
              <a:rPr lang="en-US" sz="3200" dirty="0">
                <a:solidFill>
                  <a:srgbClr val="000000"/>
                </a:solidFill>
              </a:rPr>
              <a:t>Mental/emotional health </a:t>
            </a:r>
            <a:r>
              <a:rPr lang="en-US" sz="3200" dirty="0" err="1">
                <a:solidFill>
                  <a:srgbClr val="000000"/>
                </a:solidFill>
              </a:rPr>
              <a:t>Mdn</a:t>
            </a:r>
            <a:r>
              <a:rPr lang="en-US" sz="3200" dirty="0">
                <a:solidFill>
                  <a:srgbClr val="000000"/>
                </a:solidFill>
              </a:rPr>
              <a:t> = 8 (1-10)</a:t>
            </a:r>
          </a:p>
          <a:p>
            <a:pPr marL="800100" lvl="1" indent="-342900">
              <a:buFont typeface="Arial" panose="020B0604020202020204" pitchFamily="34" charset="0"/>
              <a:buChar char="•"/>
            </a:pPr>
            <a:r>
              <a:rPr lang="en-US" sz="3200" dirty="0">
                <a:solidFill>
                  <a:srgbClr val="000000"/>
                </a:solidFill>
              </a:rPr>
              <a:t>Spiritual health </a:t>
            </a:r>
            <a:r>
              <a:rPr lang="en-US" sz="3200" dirty="0" err="1">
                <a:solidFill>
                  <a:srgbClr val="000000"/>
                </a:solidFill>
              </a:rPr>
              <a:t>Mdn</a:t>
            </a:r>
            <a:r>
              <a:rPr lang="en-US" sz="3200" dirty="0">
                <a:solidFill>
                  <a:srgbClr val="000000"/>
                </a:solidFill>
              </a:rPr>
              <a:t> = 9 (4-10)</a:t>
            </a:r>
          </a:p>
          <a:p>
            <a:r>
              <a:rPr lang="en-US" sz="3600" b="1" dirty="0">
                <a:solidFill>
                  <a:srgbClr val="000000"/>
                </a:solidFill>
              </a:rPr>
              <a:t>Level of Health &amp; Risk for Health Issues</a:t>
            </a:r>
          </a:p>
          <a:p>
            <a:pPr marL="457200" indent="-457200">
              <a:buFont typeface="Arial" panose="020B0604020202020204" pitchFamily="34" charset="0"/>
              <a:buChar char="•"/>
            </a:pPr>
            <a:r>
              <a:rPr lang="en-US" sz="3200" dirty="0">
                <a:solidFill>
                  <a:srgbClr val="000000"/>
                </a:solidFill>
              </a:rPr>
              <a:t>11 participants had excellent/very good health and were at low risk for health issues (</a:t>
            </a:r>
            <a:r>
              <a:rPr lang="en-US" sz="3200" i="1" dirty="0">
                <a:solidFill>
                  <a:srgbClr val="000000"/>
                </a:solidFill>
              </a:rPr>
              <a:t>M</a:t>
            </a:r>
            <a:r>
              <a:rPr lang="en-US" sz="3200" dirty="0">
                <a:solidFill>
                  <a:srgbClr val="000000"/>
                </a:solidFill>
              </a:rPr>
              <a:t> = 53.55, </a:t>
            </a:r>
            <a:r>
              <a:rPr lang="en-US" sz="3200" i="1" dirty="0">
                <a:solidFill>
                  <a:srgbClr val="000000"/>
                </a:solidFill>
              </a:rPr>
              <a:t>SD</a:t>
            </a:r>
            <a:r>
              <a:rPr lang="en-US" sz="3200" dirty="0">
                <a:solidFill>
                  <a:srgbClr val="000000"/>
                </a:solidFill>
              </a:rPr>
              <a:t> = 3.14)</a:t>
            </a:r>
          </a:p>
          <a:p>
            <a:pPr marL="342900" indent="-342900">
              <a:buFont typeface="Arial" panose="020B0604020202020204" pitchFamily="34" charset="0"/>
              <a:buChar char="•"/>
            </a:pPr>
            <a:r>
              <a:rPr lang="en-US" sz="3200" dirty="0">
                <a:solidFill>
                  <a:srgbClr val="000000"/>
                </a:solidFill>
              </a:rPr>
              <a:t>8 participants had good/fair health and were at moderate risk for health issues (</a:t>
            </a:r>
            <a:r>
              <a:rPr lang="en-US" sz="3200" i="1" dirty="0">
                <a:solidFill>
                  <a:srgbClr val="000000"/>
                </a:solidFill>
              </a:rPr>
              <a:t>M </a:t>
            </a:r>
            <a:r>
              <a:rPr lang="en-US" sz="3200" dirty="0">
                <a:solidFill>
                  <a:srgbClr val="000000"/>
                </a:solidFill>
              </a:rPr>
              <a:t>= 40.13, </a:t>
            </a:r>
            <a:r>
              <a:rPr lang="en-US" sz="3200" i="1" dirty="0">
                <a:solidFill>
                  <a:srgbClr val="000000"/>
                </a:solidFill>
              </a:rPr>
              <a:t>SD</a:t>
            </a:r>
            <a:r>
              <a:rPr lang="en-US" sz="3200" dirty="0">
                <a:solidFill>
                  <a:srgbClr val="000000"/>
                </a:solidFill>
              </a:rPr>
              <a:t> = 3.52)</a:t>
            </a:r>
          </a:p>
          <a:p>
            <a:pPr marL="342900" indent="-342900">
              <a:buFont typeface="Arial" panose="020B0604020202020204" pitchFamily="34" charset="0"/>
              <a:buChar char="•"/>
            </a:pPr>
            <a:r>
              <a:rPr lang="en-US" sz="3200" dirty="0">
                <a:solidFill>
                  <a:srgbClr val="000000"/>
                </a:solidFill>
              </a:rPr>
              <a:t>2 participants had poor health and were at high risk for health issues (</a:t>
            </a:r>
            <a:r>
              <a:rPr lang="en-US" sz="3200" i="1" dirty="0">
                <a:solidFill>
                  <a:srgbClr val="000000"/>
                </a:solidFill>
              </a:rPr>
              <a:t>M </a:t>
            </a:r>
            <a:r>
              <a:rPr lang="en-US" sz="3200" dirty="0">
                <a:solidFill>
                  <a:srgbClr val="000000"/>
                </a:solidFill>
              </a:rPr>
              <a:t>= 27.5, </a:t>
            </a:r>
            <a:r>
              <a:rPr lang="en-US" sz="3200" i="1" dirty="0">
                <a:solidFill>
                  <a:srgbClr val="000000"/>
                </a:solidFill>
              </a:rPr>
              <a:t>SD</a:t>
            </a:r>
            <a:r>
              <a:rPr lang="en-US" sz="3200" dirty="0">
                <a:solidFill>
                  <a:srgbClr val="000000"/>
                </a:solidFill>
              </a:rPr>
              <a:t> = 0.71)</a:t>
            </a:r>
          </a:p>
          <a:p>
            <a:pPr marL="342900" indent="-342900">
              <a:buFont typeface="Arial" panose="020B0604020202020204" pitchFamily="34" charset="0"/>
              <a:buChar char="•"/>
            </a:pPr>
            <a:r>
              <a:rPr lang="en-US" sz="3200" dirty="0">
                <a:solidFill>
                  <a:srgbClr val="000000"/>
                </a:solidFill>
              </a:rPr>
              <a:t>As a group, the participants had good/fair health and were at moderate risk for health issues (</a:t>
            </a:r>
            <a:r>
              <a:rPr lang="en-US" sz="3200" i="1" dirty="0">
                <a:solidFill>
                  <a:srgbClr val="000000"/>
                </a:solidFill>
              </a:rPr>
              <a:t>M = </a:t>
            </a:r>
            <a:r>
              <a:rPr lang="en-US" sz="3200" dirty="0">
                <a:solidFill>
                  <a:srgbClr val="000000"/>
                </a:solidFill>
              </a:rPr>
              <a:t>45.95, </a:t>
            </a:r>
            <a:r>
              <a:rPr lang="en-US" sz="3200" i="1" dirty="0">
                <a:solidFill>
                  <a:srgbClr val="000000"/>
                </a:solidFill>
              </a:rPr>
              <a:t>SD </a:t>
            </a:r>
            <a:r>
              <a:rPr lang="en-US" sz="3200" dirty="0">
                <a:solidFill>
                  <a:srgbClr val="000000"/>
                </a:solidFill>
              </a:rPr>
              <a:t>= 9.41)</a:t>
            </a:r>
          </a:p>
          <a:p>
            <a:endParaRPr lang="en-US" dirty="0"/>
          </a:p>
        </p:txBody>
      </p:sp>
      <p:graphicFrame>
        <p:nvGraphicFramePr>
          <p:cNvPr id="12" name="Chart 11" descr="Figure showing the median and range of scores in each area of health from participants on the PHWA">
            <a:extLst>
              <a:ext uri="{FF2B5EF4-FFF2-40B4-BE49-F238E27FC236}">
                <a16:creationId xmlns:a16="http://schemas.microsoft.com/office/drawing/2014/main" id="{2EF37A6C-3370-C29A-2108-9CEBF6797FBB}"/>
              </a:ext>
            </a:extLst>
          </p:cNvPr>
          <p:cNvGraphicFramePr>
            <a:graphicFrameLocks/>
          </p:cNvGraphicFramePr>
          <p:nvPr>
            <p:extLst>
              <p:ext uri="{D42A27DB-BD31-4B8C-83A1-F6EECF244321}">
                <p14:modId xmlns:p14="http://schemas.microsoft.com/office/powerpoint/2010/main" val="47637649"/>
              </p:ext>
            </p:extLst>
          </p:nvPr>
        </p:nvGraphicFramePr>
        <p:xfrm>
          <a:off x="31048200" y="5528385"/>
          <a:ext cx="12712127" cy="605341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descr="Pie graph representing the level of health and risk of health issues for participants who completed the PHWA.&#10;11 participants had excellent/very good health and at low risk (M = 53.55, SD = 3.14&#10;8 participants had good/fair health and at moderate risk (M = 40.13, SD = 3.52)&#10;2 participants had poor health and at high risk (M = 27.5, SD = 0.71)&#10;As a group, participants were considered to have good/fair health and at moderate risk (M 45.95, SD = 9.41)&#10;">
            <a:extLst>
              <a:ext uri="{FF2B5EF4-FFF2-40B4-BE49-F238E27FC236}">
                <a16:creationId xmlns:a16="http://schemas.microsoft.com/office/drawing/2014/main" id="{0ADBA1C0-E677-5868-18C6-C4C7121A57D8}"/>
              </a:ext>
            </a:extLst>
          </p:cNvPr>
          <p:cNvGraphicFramePr/>
          <p:nvPr>
            <p:extLst>
              <p:ext uri="{D42A27DB-BD31-4B8C-83A1-F6EECF244321}">
                <p14:modId xmlns:p14="http://schemas.microsoft.com/office/powerpoint/2010/main" val="825090309"/>
              </p:ext>
            </p:extLst>
          </p:nvPr>
        </p:nvGraphicFramePr>
        <p:xfrm>
          <a:off x="31798451" y="11229902"/>
          <a:ext cx="11618821" cy="5551784"/>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a:extLst>
              <a:ext uri="{FF2B5EF4-FFF2-40B4-BE49-F238E27FC236}">
                <a16:creationId xmlns:a16="http://schemas.microsoft.com/office/drawing/2014/main" id="{8E78CD27-8A13-62D8-62A5-03DADC7D019C}"/>
              </a:ext>
            </a:extLst>
          </p:cNvPr>
          <p:cNvSpPr txBox="1"/>
          <p:nvPr/>
        </p:nvSpPr>
        <p:spPr>
          <a:xfrm>
            <a:off x="21717000" y="16192247"/>
            <a:ext cx="19004122" cy="1631216"/>
          </a:xfrm>
          <a:prstGeom prst="rect">
            <a:avLst/>
          </a:prstGeom>
          <a:noFill/>
        </p:spPr>
        <p:txBody>
          <a:bodyPr wrap="square" rtlCol="0">
            <a:spAutoFit/>
          </a:bodyPr>
          <a:lstStyle/>
          <a:p>
            <a:r>
              <a:rPr lang="en-US" sz="3600" b="1" dirty="0">
                <a:solidFill>
                  <a:srgbClr val="000000"/>
                </a:solidFill>
              </a:rPr>
              <a:t>Themes</a:t>
            </a:r>
          </a:p>
          <a:p>
            <a:r>
              <a:rPr lang="en-US" sz="3200" dirty="0">
                <a:solidFill>
                  <a:srgbClr val="000000"/>
                </a:solidFill>
              </a:rPr>
              <a:t>Seven themes were identified from the participants’ reflections in the six areas of their health from the PHWA</a:t>
            </a:r>
          </a:p>
          <a:p>
            <a:endParaRPr lang="en-US" sz="3200" dirty="0"/>
          </a:p>
        </p:txBody>
      </p:sp>
      <p:graphicFrame>
        <p:nvGraphicFramePr>
          <p:cNvPr id="9" name="Table 8">
            <a:extLst>
              <a:ext uri="{FF2B5EF4-FFF2-40B4-BE49-F238E27FC236}">
                <a16:creationId xmlns:a16="http://schemas.microsoft.com/office/drawing/2014/main" id="{6DA32596-3CA9-6FD3-4D84-1A1133BA03D2}"/>
              </a:ext>
            </a:extLst>
          </p:cNvPr>
          <p:cNvGraphicFramePr>
            <a:graphicFrameLocks noGrp="1"/>
          </p:cNvGraphicFramePr>
          <p:nvPr>
            <p:extLst>
              <p:ext uri="{D42A27DB-BD31-4B8C-83A1-F6EECF244321}">
                <p14:modId xmlns:p14="http://schemas.microsoft.com/office/powerpoint/2010/main" val="1318321103"/>
              </p:ext>
            </p:extLst>
          </p:nvPr>
        </p:nvGraphicFramePr>
        <p:xfrm>
          <a:off x="21805900" y="17378148"/>
          <a:ext cx="21624162" cy="6053415"/>
        </p:xfrm>
        <a:graphic>
          <a:graphicData uri="http://schemas.openxmlformats.org/drawingml/2006/table">
            <a:tbl>
              <a:tblPr firstRow="1" firstCol="1" bandRow="1">
                <a:tableStyleId>{7E9639D4-E3E2-4D34-9284-5A2195B3D0D7}</a:tableStyleId>
              </a:tblPr>
              <a:tblGrid>
                <a:gridCol w="3969920">
                  <a:extLst>
                    <a:ext uri="{9D8B030D-6E8A-4147-A177-3AD203B41FA5}">
                      <a16:colId xmlns:a16="http://schemas.microsoft.com/office/drawing/2014/main" val="2032876205"/>
                    </a:ext>
                  </a:extLst>
                </a:gridCol>
                <a:gridCol w="1768071">
                  <a:extLst>
                    <a:ext uri="{9D8B030D-6E8A-4147-A177-3AD203B41FA5}">
                      <a16:colId xmlns:a16="http://schemas.microsoft.com/office/drawing/2014/main" val="2134713056"/>
                    </a:ext>
                  </a:extLst>
                </a:gridCol>
                <a:gridCol w="15886171">
                  <a:extLst>
                    <a:ext uri="{9D8B030D-6E8A-4147-A177-3AD203B41FA5}">
                      <a16:colId xmlns:a16="http://schemas.microsoft.com/office/drawing/2014/main" val="107390956"/>
                    </a:ext>
                  </a:extLst>
                </a:gridCol>
              </a:tblGrid>
              <a:tr h="471573">
                <a:tc>
                  <a:txBody>
                    <a:bodyPr/>
                    <a:lstStyle/>
                    <a:p>
                      <a:pPr marL="0" marR="0">
                        <a:lnSpc>
                          <a:spcPct val="107000"/>
                        </a:lnSpc>
                        <a:spcBef>
                          <a:spcPts val="0"/>
                        </a:spcBef>
                        <a:spcAft>
                          <a:spcPts val="0"/>
                        </a:spcAft>
                      </a:pPr>
                      <a:r>
                        <a:rPr lang="en-US" sz="2800" kern="100" dirty="0">
                          <a:effectLst/>
                        </a:rPr>
                        <a:t>Theme</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kern="100" dirty="0">
                          <a:effectLst/>
                        </a:rPr>
                        <a:t>Frequency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kern="100" dirty="0">
                          <a:effectLst/>
                        </a:rPr>
                        <a:t>Summary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55624543"/>
                  </a:ext>
                </a:extLst>
              </a:tr>
              <a:tr h="853123">
                <a:tc>
                  <a:txBody>
                    <a:bodyPr/>
                    <a:lstStyle/>
                    <a:p>
                      <a:pPr marL="0" marR="0">
                        <a:lnSpc>
                          <a:spcPct val="107000"/>
                        </a:lnSpc>
                        <a:spcBef>
                          <a:spcPts val="0"/>
                        </a:spcBef>
                        <a:spcAft>
                          <a:spcPts val="0"/>
                        </a:spcAft>
                      </a:pPr>
                      <a:r>
                        <a:rPr lang="en-US" sz="2800" kern="100">
                          <a:effectLst/>
                        </a:rPr>
                        <a:t>Prioritizing self</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kern="100" dirty="0">
                          <a:effectLst/>
                        </a:rPr>
                        <a:t>18</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kern="100" dirty="0">
                          <a:effectLst/>
                        </a:rPr>
                        <a:t>Strategies implemented to prioritize themselves, such as focusing on or scheduling time for self-care, setting boundaries, being more mindful with their actions, and participating in enjoyable occupations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2716747"/>
                  </a:ext>
                </a:extLst>
              </a:tr>
              <a:tr h="853123">
                <a:tc>
                  <a:txBody>
                    <a:bodyPr/>
                    <a:lstStyle/>
                    <a:p>
                      <a:pPr marL="0" marR="0">
                        <a:lnSpc>
                          <a:spcPct val="107000"/>
                        </a:lnSpc>
                        <a:spcBef>
                          <a:spcPts val="0"/>
                        </a:spcBef>
                        <a:spcAft>
                          <a:spcPts val="0"/>
                        </a:spcAft>
                      </a:pPr>
                      <a:r>
                        <a:rPr lang="en-US" sz="2800" kern="100" dirty="0">
                          <a:effectLst/>
                        </a:rPr>
                        <a:t>Changes in mental health &amp; functioning</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kern="100" dirty="0">
                          <a:effectLst/>
                        </a:rPr>
                        <a:t>10</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kern="100" dirty="0">
                          <a:effectLst/>
                        </a:rPr>
                        <a:t>Reported different mental/cognitive symptoms, such as brain fog and worries of social stigma associated with breast cancer</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8652092"/>
                  </a:ext>
                </a:extLst>
              </a:tr>
              <a:tr h="853123">
                <a:tc>
                  <a:txBody>
                    <a:bodyPr/>
                    <a:lstStyle/>
                    <a:p>
                      <a:pPr marL="0" marR="0">
                        <a:lnSpc>
                          <a:spcPct val="107000"/>
                        </a:lnSpc>
                        <a:spcBef>
                          <a:spcPts val="0"/>
                        </a:spcBef>
                        <a:spcAft>
                          <a:spcPts val="0"/>
                        </a:spcAft>
                      </a:pPr>
                      <a:r>
                        <a:rPr lang="en-US" sz="2800" kern="100" dirty="0">
                          <a:effectLst/>
                        </a:rPr>
                        <a:t>Health-related anxiety</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kern="100">
                          <a:effectLst/>
                        </a:rPr>
                        <a:t>7</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kern="100" dirty="0">
                          <a:effectLst/>
                        </a:rPr>
                        <a:t>Expressed anxiety in relation to their health, specifically to lymphedema, recurrence of cancer or complications, and feeling a loss of control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8980095"/>
                  </a:ext>
                </a:extLst>
              </a:tr>
              <a:tr h="853123">
                <a:tc>
                  <a:txBody>
                    <a:bodyPr/>
                    <a:lstStyle/>
                    <a:p>
                      <a:pPr marL="0" marR="0">
                        <a:lnSpc>
                          <a:spcPct val="107000"/>
                        </a:lnSpc>
                        <a:spcBef>
                          <a:spcPts val="0"/>
                        </a:spcBef>
                        <a:spcAft>
                          <a:spcPts val="0"/>
                        </a:spcAft>
                      </a:pPr>
                      <a:r>
                        <a:rPr lang="en-US" sz="2800" kern="100" dirty="0">
                          <a:effectLst/>
                        </a:rPr>
                        <a:t>Physical changes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kern="100" dirty="0">
                          <a:effectLst/>
                        </a:rPr>
                        <a:t>16</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kern="100">
                          <a:effectLst/>
                        </a:rPr>
                        <a:t>Reported symptoms that affect occupational performance, including joint pain, decreased strength, pain, fibrosis, lymphedema, and fatigue</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62890586"/>
                  </a:ext>
                </a:extLst>
              </a:tr>
              <a:tr h="471573">
                <a:tc>
                  <a:txBody>
                    <a:bodyPr/>
                    <a:lstStyle/>
                    <a:p>
                      <a:pPr marL="0" marR="0">
                        <a:lnSpc>
                          <a:spcPct val="107000"/>
                        </a:lnSpc>
                        <a:spcBef>
                          <a:spcPts val="0"/>
                        </a:spcBef>
                        <a:spcAft>
                          <a:spcPts val="0"/>
                        </a:spcAft>
                      </a:pPr>
                      <a:r>
                        <a:rPr lang="en-US" sz="2800" kern="100" dirty="0">
                          <a:effectLst/>
                        </a:rPr>
                        <a:t>Lifestyle changes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kern="100" dirty="0">
                          <a:effectLst/>
                        </a:rPr>
                        <a:t>10</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kern="100">
                          <a:effectLst/>
                        </a:rPr>
                        <a:t>Positive changes implemented, such as healthy diet, exercise, and joining community programs </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4184992"/>
                  </a:ext>
                </a:extLst>
              </a:tr>
              <a:tr h="645899">
                <a:tc>
                  <a:txBody>
                    <a:bodyPr/>
                    <a:lstStyle/>
                    <a:p>
                      <a:pPr marL="0" marR="0">
                        <a:lnSpc>
                          <a:spcPct val="107000"/>
                        </a:lnSpc>
                        <a:spcBef>
                          <a:spcPts val="0"/>
                        </a:spcBef>
                        <a:spcAft>
                          <a:spcPts val="0"/>
                        </a:spcAft>
                      </a:pPr>
                      <a:r>
                        <a:rPr lang="en-US" sz="2800" kern="100">
                          <a:effectLst/>
                        </a:rPr>
                        <a:t>Communication </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kern="100" dirty="0">
                          <a:effectLst/>
                        </a:rPr>
                        <a:t>6</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kern="100" dirty="0">
                          <a:effectLst/>
                        </a:rPr>
                        <a:t>Participants discussed having better communication with others and its positive effect on relationships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61470178"/>
                  </a:ext>
                </a:extLst>
              </a:tr>
              <a:tr h="853123">
                <a:tc>
                  <a:txBody>
                    <a:bodyPr/>
                    <a:lstStyle/>
                    <a:p>
                      <a:pPr marL="0" marR="0">
                        <a:lnSpc>
                          <a:spcPct val="107000"/>
                        </a:lnSpc>
                        <a:spcBef>
                          <a:spcPts val="0"/>
                        </a:spcBef>
                        <a:spcAft>
                          <a:spcPts val="0"/>
                        </a:spcAft>
                      </a:pPr>
                      <a:r>
                        <a:rPr lang="en-US" sz="2800" kern="100" dirty="0">
                          <a:effectLst/>
                        </a:rPr>
                        <a:t>Supports &amp; faith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kern="100" dirty="0">
                          <a:effectLst/>
                        </a:rPr>
                        <a:t>15</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kern="100" dirty="0">
                          <a:effectLst/>
                        </a:rPr>
                        <a:t>Support systems may involve family, friends, churches, and support groups. Many also looked to their faith as a support during their cancer journey.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96734245"/>
                  </a:ext>
                </a:extLst>
              </a:tr>
            </a:tbl>
          </a:graphicData>
        </a:graphic>
      </p:graphicFrame>
      <p:sp>
        <p:nvSpPr>
          <p:cNvPr id="13" name="Rectangle 12"/>
          <p:cNvSpPr/>
          <p:nvPr/>
        </p:nvSpPr>
        <p:spPr>
          <a:xfrm>
            <a:off x="21602701" y="23680449"/>
            <a:ext cx="14922500" cy="9125319"/>
          </a:xfrm>
          <a:prstGeom prst="rect">
            <a:avLst/>
          </a:prstGeom>
          <a:noFill/>
          <a:ln w="50800">
            <a:solidFill>
              <a:srgbClr val="BF1330"/>
            </a:solidFill>
            <a:prstDash val="dashDot"/>
          </a:ln>
        </p:spPr>
        <p:style>
          <a:lnRef idx="1">
            <a:schemeClr val="accent1"/>
          </a:lnRef>
          <a:fillRef idx="3">
            <a:schemeClr val="accent1"/>
          </a:fillRef>
          <a:effectRef idx="2">
            <a:schemeClr val="accent1"/>
          </a:effectRef>
          <a:fontRef idx="minor">
            <a:schemeClr val="lt1"/>
          </a:fontRef>
        </p:style>
        <p:txBody>
          <a:bodyPr lIns="274320" tIns="182880" rIns="274320" bIns="182880" rtlCol="0" anchor="t"/>
          <a:lstStyle/>
          <a:p>
            <a:pPr algn="ctr"/>
            <a:r>
              <a:rPr lang="en-US" sz="4200" b="1" dirty="0">
                <a:solidFill>
                  <a:srgbClr val="C00000"/>
                </a:solidFill>
              </a:rPr>
              <a:t>Implications &amp; Conclusion</a:t>
            </a:r>
          </a:p>
          <a:p>
            <a:pPr marL="333356" indent="-333356">
              <a:buFont typeface="Arial"/>
              <a:buChar char="•"/>
            </a:pPr>
            <a:r>
              <a:rPr lang="en-US" sz="3200" dirty="0">
                <a:solidFill>
                  <a:srgbClr val="000000"/>
                </a:solidFill>
              </a:rPr>
              <a:t>Occupational therapists have the scope and training to help patients recover physically, mentally, emotionally, and socially and prevent impairments, such as </a:t>
            </a:r>
            <a:r>
              <a:rPr lang="en-US" sz="3200" dirty="0">
                <a:solidFill>
                  <a:schemeClr val="tx1"/>
                </a:solidFill>
              </a:rPr>
              <a:t>BCRL, from breast cancer treatments.</a:t>
            </a:r>
            <a:r>
              <a:rPr lang="en-US" sz="3200" baseline="30000" dirty="0">
                <a:solidFill>
                  <a:schemeClr val="tx1"/>
                </a:solidFill>
              </a:rPr>
              <a:t>9-11</a:t>
            </a:r>
          </a:p>
          <a:p>
            <a:pPr marL="333356" indent="-333356">
              <a:buFont typeface="Arial"/>
              <a:buChar char="•"/>
            </a:pPr>
            <a:r>
              <a:rPr lang="en-US" sz="3200" dirty="0">
                <a:solidFill>
                  <a:schemeClr val="tx1"/>
                </a:solidFill>
              </a:rPr>
              <a:t>By using a client-centered and holistic approach to the OT process with breast cancer patients, improved QoL and well-being can be achieved.</a:t>
            </a:r>
            <a:r>
              <a:rPr lang="en-US" sz="3200" baseline="30000" dirty="0">
                <a:solidFill>
                  <a:schemeClr val="tx1"/>
                </a:solidFill>
              </a:rPr>
              <a:t>9</a:t>
            </a:r>
          </a:p>
          <a:p>
            <a:pPr marL="333356" indent="-333356">
              <a:buFont typeface="Arial"/>
              <a:buChar char="•"/>
            </a:pPr>
            <a:r>
              <a:rPr lang="en-US" sz="3200" dirty="0">
                <a:solidFill>
                  <a:schemeClr val="tx1"/>
                </a:solidFill>
              </a:rPr>
              <a:t>Lymphedema surveillance should be used with all breast cancer patients that undergo a lymph node dissection to reduce the risk of chronic BCRL. </a:t>
            </a:r>
            <a:r>
              <a:rPr lang="en-US" sz="3200" baseline="30000" dirty="0">
                <a:solidFill>
                  <a:schemeClr val="tx1"/>
                </a:solidFill>
              </a:rPr>
              <a:t>18-21</a:t>
            </a:r>
          </a:p>
          <a:p>
            <a:pPr marL="333356" indent="-333356">
              <a:buFont typeface="Arial"/>
              <a:buChar char="•"/>
            </a:pPr>
            <a:r>
              <a:rPr lang="en-US" sz="3200" dirty="0">
                <a:solidFill>
                  <a:srgbClr val="000000"/>
                </a:solidFill>
              </a:rPr>
              <a:t>Breast cancer patients experience many stressors that negatively affect their QoL, and not all patients have adequate supports, putting them at greater risk for poor health and health issues. </a:t>
            </a:r>
          </a:p>
          <a:p>
            <a:pPr marL="333356" indent="-333356">
              <a:buFont typeface="Arial"/>
              <a:buChar char="•"/>
            </a:pPr>
            <a:r>
              <a:rPr lang="en-US" sz="3200" dirty="0">
                <a:solidFill>
                  <a:srgbClr val="000000"/>
                </a:solidFill>
              </a:rPr>
              <a:t>Due to the gap in supports and OT’s role in psychosocial well-being, implementing programs with a focus on coping skills or developing supports is indicated to reduce the impact stressors have on the health, QoL, and well-being of breast cancer patients. </a:t>
            </a:r>
            <a:r>
              <a:rPr lang="en-US" sz="3200" baseline="30000" dirty="0">
                <a:solidFill>
                  <a:srgbClr val="000000"/>
                </a:solidFill>
              </a:rPr>
              <a:t>22</a:t>
            </a:r>
          </a:p>
          <a:p>
            <a:pPr marL="333356" indent="-333356">
              <a:buFont typeface="Arial"/>
              <a:buChar char="•"/>
            </a:pPr>
            <a:r>
              <a:rPr lang="en-US" sz="3200" dirty="0">
                <a:solidFill>
                  <a:srgbClr val="000000"/>
                </a:solidFill>
              </a:rPr>
              <a:t>Due to the time considerations and mental/emotional capacity needed to complete the PHWA, a more clinically relevant version may be indicated to make the administration process more feasible for both the therapist and patient.</a:t>
            </a:r>
          </a:p>
        </p:txBody>
      </p:sp>
      <p:sp>
        <p:nvSpPr>
          <p:cNvPr id="14" name="Rectangle 13">
            <a:extLst>
              <a:ext uri="{FF2B5EF4-FFF2-40B4-BE49-F238E27FC236}">
                <a16:creationId xmlns:a16="http://schemas.microsoft.com/office/drawing/2014/main" id="{5FA9081B-FEDD-CE6F-8996-1BDE764CA811}"/>
              </a:ext>
            </a:extLst>
          </p:cNvPr>
          <p:cNvSpPr/>
          <p:nvPr/>
        </p:nvSpPr>
        <p:spPr>
          <a:xfrm>
            <a:off x="36652779" y="23680449"/>
            <a:ext cx="6992539" cy="6653847"/>
          </a:xfrm>
          <a:prstGeom prst="rect">
            <a:avLst/>
          </a:prstGeom>
          <a:noFill/>
          <a:ln w="50800">
            <a:solidFill>
              <a:srgbClr val="BF1330"/>
            </a:solidFill>
            <a:prstDash val="dashDot"/>
          </a:ln>
        </p:spPr>
        <p:style>
          <a:lnRef idx="1">
            <a:schemeClr val="accent1"/>
          </a:lnRef>
          <a:fillRef idx="3">
            <a:schemeClr val="accent1"/>
          </a:fillRef>
          <a:effectRef idx="2">
            <a:schemeClr val="accent1"/>
          </a:effectRef>
          <a:fontRef idx="minor">
            <a:schemeClr val="lt1"/>
          </a:fontRef>
        </p:style>
        <p:txBody>
          <a:bodyPr lIns="274320" tIns="182880" rIns="274320" bIns="182880" rtlCol="0" anchor="t"/>
          <a:lstStyle/>
          <a:p>
            <a:pPr algn="ctr"/>
            <a:r>
              <a:rPr lang="en-US" sz="4200" b="1" dirty="0">
                <a:solidFill>
                  <a:srgbClr val="C00000"/>
                </a:solidFill>
              </a:rPr>
              <a:t>References</a:t>
            </a:r>
          </a:p>
        </p:txBody>
      </p:sp>
      <p:pic>
        <p:nvPicPr>
          <p:cNvPr id="19" name="Picture 18" descr="QR Code with link to references">
            <a:extLst>
              <a:ext uri="{FF2B5EF4-FFF2-40B4-BE49-F238E27FC236}">
                <a16:creationId xmlns:a16="http://schemas.microsoft.com/office/drawing/2014/main" id="{0B4B8BFA-61DB-12AA-4243-A2E722CB2728}"/>
              </a:ext>
            </a:extLst>
          </p:cNvPr>
          <p:cNvPicPr>
            <a:picLocks noChangeAspect="1"/>
          </p:cNvPicPr>
          <p:nvPr/>
        </p:nvPicPr>
        <p:blipFill>
          <a:blip r:embed="rId5"/>
          <a:stretch>
            <a:fillRect/>
          </a:stretch>
        </p:blipFill>
        <p:spPr>
          <a:xfrm>
            <a:off x="38100274" y="24999475"/>
            <a:ext cx="4053777" cy="4053777"/>
          </a:xfrm>
          <a:prstGeom prst="rect">
            <a:avLst/>
          </a:prstGeom>
        </p:spPr>
      </p:pic>
      <p:pic>
        <p:nvPicPr>
          <p:cNvPr id="6" name="Picture 9">
            <a:extLst>
              <a:ext uri="{FF2B5EF4-FFF2-40B4-BE49-F238E27FC236}">
                <a16:creationId xmlns:a16="http://schemas.microsoft.com/office/drawing/2014/main" id="{D80015AE-C9F5-5AF0-AE4E-AB9382057EB9}"/>
              </a:ext>
              <a:ext uri="{C183D7F6-B498-43B3-948B-1728B52AA6E4}">
                <adec:decorative xmlns:adec="http://schemas.microsoft.com/office/drawing/2017/decorative" val="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791903" y="30514579"/>
            <a:ext cx="6655103" cy="1782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51023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9857</TotalTime>
  <Words>1474</Words>
  <Application>Microsoft Office PowerPoint</Application>
  <PresentationFormat>Custom</PresentationFormat>
  <Paragraphs>98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Quality of Life and Well-Being of Breast Cancer Patients While Following a Breast Cancer-Related Lymphedema Surveillance Protocol</vt:lpstr>
    </vt:vector>
  </TitlesOfParts>
  <Company>Millard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West</dc:creator>
  <cp:lastModifiedBy>Prasek, Madisen Lynn</cp:lastModifiedBy>
  <cp:revision>99</cp:revision>
  <dcterms:created xsi:type="dcterms:W3CDTF">2018-03-18T18:54:59Z</dcterms:created>
  <dcterms:modified xsi:type="dcterms:W3CDTF">2024-04-13T17:14:44Z</dcterms:modified>
</cp:coreProperties>
</file>