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4"/>
  </p:sldMasterIdLst>
  <p:sldIdLst>
    <p:sldId id="257" r:id="rId5"/>
  </p:sldIdLst>
  <p:sldSz cx="43891200" cy="329184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268" autoAdjust="0"/>
    <p:restoredTop sz="94660"/>
  </p:normalViewPr>
  <p:slideViewPr>
    <p:cSldViewPr snapToGrid="0">
      <p:cViewPr>
        <p:scale>
          <a:sx n="51" d="100"/>
          <a:sy n="51" d="100"/>
        </p:scale>
        <p:origin x="176" y="256"/>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customXml" Target="../customXml/item3.xml"/><Relationship Id="rId7" Type="http://schemas.openxmlformats.org/officeDocument/2006/relationships/viewProps" Target="viewProp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presProps" Target="presProps.xml"/><Relationship Id="rId5" Type="http://schemas.openxmlformats.org/officeDocument/2006/relationships/slide" Target="slides/slide1.xml"/><Relationship Id="rId4" Type="http://schemas.openxmlformats.org/officeDocument/2006/relationships/slideMaster" Target="slideMasters/slideMaster1.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3291840" y="5387342"/>
            <a:ext cx="37307520" cy="11460480"/>
          </a:xfrm>
        </p:spPr>
        <p:txBody>
          <a:bodyPr anchor="b"/>
          <a:lstStyle>
            <a:lvl1pPr algn="ctr">
              <a:defRPr sz="28800"/>
            </a:lvl1pPr>
          </a:lstStyle>
          <a:p>
            <a:r>
              <a:rPr lang="en-US"/>
              <a:t>Click to edit Master title style</a:t>
            </a:r>
            <a:endParaRPr lang="en-US" dirty="0"/>
          </a:p>
        </p:txBody>
      </p:sp>
      <p:sp>
        <p:nvSpPr>
          <p:cNvPr id="3" name="Subtitle 2"/>
          <p:cNvSpPr>
            <a:spLocks noGrp="1"/>
          </p:cNvSpPr>
          <p:nvPr>
            <p:ph type="subTitle" idx="1"/>
          </p:nvPr>
        </p:nvSpPr>
        <p:spPr>
          <a:xfrm>
            <a:off x="5486400" y="17289782"/>
            <a:ext cx="32918400" cy="7947658"/>
          </a:xfrm>
        </p:spPr>
        <p:txBody>
          <a:bodyPr/>
          <a:lstStyle>
            <a:lvl1pPr marL="0" indent="0" algn="ctr">
              <a:buNone/>
              <a:defRPr sz="11520"/>
            </a:lvl1pPr>
            <a:lvl2pPr marL="2194560" indent="0" algn="ctr">
              <a:buNone/>
              <a:defRPr sz="9600"/>
            </a:lvl2pPr>
            <a:lvl3pPr marL="4389120" indent="0" algn="ctr">
              <a:buNone/>
              <a:defRPr sz="8640"/>
            </a:lvl3pPr>
            <a:lvl4pPr marL="6583680" indent="0" algn="ctr">
              <a:buNone/>
              <a:defRPr sz="7680"/>
            </a:lvl4pPr>
            <a:lvl5pPr marL="8778240" indent="0" algn="ctr">
              <a:buNone/>
              <a:defRPr sz="7680"/>
            </a:lvl5pPr>
            <a:lvl6pPr marL="10972800" indent="0" algn="ctr">
              <a:buNone/>
              <a:defRPr sz="7680"/>
            </a:lvl6pPr>
            <a:lvl7pPr marL="13167360" indent="0" algn="ctr">
              <a:buNone/>
              <a:defRPr sz="7680"/>
            </a:lvl7pPr>
            <a:lvl8pPr marL="15361920" indent="0" algn="ctr">
              <a:buNone/>
              <a:defRPr sz="7680"/>
            </a:lvl8pPr>
            <a:lvl9pPr marL="17556480" indent="0" algn="ctr">
              <a:buNone/>
              <a:defRPr sz="7680"/>
            </a:lvl9pPr>
          </a:lstStyle>
          <a:p>
            <a:r>
              <a:rPr lang="en-US"/>
              <a:t>Click to edit Master subtitle style</a:t>
            </a:r>
            <a:endParaRPr lang="en-US" dirty="0"/>
          </a:p>
        </p:txBody>
      </p:sp>
      <p:sp>
        <p:nvSpPr>
          <p:cNvPr id="4" name="Date Placeholder 3"/>
          <p:cNvSpPr>
            <a:spLocks noGrp="1"/>
          </p:cNvSpPr>
          <p:nvPr>
            <p:ph type="dt" sz="half" idx="10"/>
          </p:nvPr>
        </p:nvSpPr>
        <p:spPr/>
        <p:txBody>
          <a:bodyPr/>
          <a:lstStyle/>
          <a:p>
            <a:fld id="{3396D116-B060-4FE3-BBBF-BF84D073070D}" type="datetimeFigureOut">
              <a:rPr lang="en-US" smtClean="0"/>
              <a:t>3/13/24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194268552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96D116-B060-4FE3-BBBF-BF84D073070D}" type="datetimeFigureOut">
              <a:rPr lang="en-US" smtClean="0"/>
              <a:t>3/13/24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2665066337"/>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31409642" y="1752600"/>
            <a:ext cx="9464040" cy="27896822"/>
          </a:xfrm>
        </p:spPr>
        <p:txBody>
          <a:bodyPr vert="eaVert"/>
          <a:lstStyle/>
          <a:p>
            <a:r>
              <a:rPr lang="en-US"/>
              <a:t>Click to edit Master title style</a:t>
            </a:r>
            <a:endParaRPr lang="en-US" dirty="0"/>
          </a:p>
        </p:txBody>
      </p:sp>
      <p:sp>
        <p:nvSpPr>
          <p:cNvPr id="3" name="Vertical Text Placeholder 2"/>
          <p:cNvSpPr>
            <a:spLocks noGrp="1"/>
          </p:cNvSpPr>
          <p:nvPr>
            <p:ph type="body" orient="vert" idx="1"/>
          </p:nvPr>
        </p:nvSpPr>
        <p:spPr>
          <a:xfrm>
            <a:off x="3017522" y="1752600"/>
            <a:ext cx="27843480" cy="27896822"/>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96D116-B060-4FE3-BBBF-BF84D073070D}" type="datetimeFigureOut">
              <a:rPr lang="en-US" smtClean="0"/>
              <a:t>3/13/24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24885083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10"/>
          </p:nvPr>
        </p:nvSpPr>
        <p:spPr/>
        <p:txBody>
          <a:bodyPr/>
          <a:lstStyle/>
          <a:p>
            <a:fld id="{3396D116-B060-4FE3-BBBF-BF84D073070D}" type="datetimeFigureOut">
              <a:rPr lang="en-US" smtClean="0"/>
              <a:t>3/13/24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34773177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994662" y="8206749"/>
            <a:ext cx="37856160" cy="13693138"/>
          </a:xfrm>
        </p:spPr>
        <p:txBody>
          <a:bodyPr anchor="b"/>
          <a:lstStyle>
            <a:lvl1pPr>
              <a:defRPr sz="28800"/>
            </a:lvl1pPr>
          </a:lstStyle>
          <a:p>
            <a:r>
              <a:rPr lang="en-US"/>
              <a:t>Click to edit Master title style</a:t>
            </a:r>
            <a:endParaRPr lang="en-US" dirty="0"/>
          </a:p>
        </p:txBody>
      </p:sp>
      <p:sp>
        <p:nvSpPr>
          <p:cNvPr id="3" name="Text Placeholder 2"/>
          <p:cNvSpPr>
            <a:spLocks noGrp="1"/>
          </p:cNvSpPr>
          <p:nvPr>
            <p:ph type="body" idx="1"/>
          </p:nvPr>
        </p:nvSpPr>
        <p:spPr>
          <a:xfrm>
            <a:off x="2994662" y="22029429"/>
            <a:ext cx="37856160" cy="7200898"/>
          </a:xfrm>
        </p:spPr>
        <p:txBody>
          <a:bodyPr/>
          <a:lstStyle>
            <a:lvl1pPr marL="0" indent="0">
              <a:buNone/>
              <a:defRPr sz="11520">
                <a:solidFill>
                  <a:schemeClr val="tx1"/>
                </a:solidFill>
              </a:defRPr>
            </a:lvl1pPr>
            <a:lvl2pPr marL="2194560" indent="0">
              <a:buNone/>
              <a:defRPr sz="9600">
                <a:solidFill>
                  <a:schemeClr val="tx1">
                    <a:tint val="75000"/>
                  </a:schemeClr>
                </a:solidFill>
              </a:defRPr>
            </a:lvl2pPr>
            <a:lvl3pPr marL="4389120" indent="0">
              <a:buNone/>
              <a:defRPr sz="8640">
                <a:solidFill>
                  <a:schemeClr val="tx1">
                    <a:tint val="75000"/>
                  </a:schemeClr>
                </a:solidFill>
              </a:defRPr>
            </a:lvl3pPr>
            <a:lvl4pPr marL="6583680" indent="0">
              <a:buNone/>
              <a:defRPr sz="7680">
                <a:solidFill>
                  <a:schemeClr val="tx1">
                    <a:tint val="75000"/>
                  </a:schemeClr>
                </a:solidFill>
              </a:defRPr>
            </a:lvl4pPr>
            <a:lvl5pPr marL="8778240" indent="0">
              <a:buNone/>
              <a:defRPr sz="7680">
                <a:solidFill>
                  <a:schemeClr val="tx1">
                    <a:tint val="75000"/>
                  </a:schemeClr>
                </a:solidFill>
              </a:defRPr>
            </a:lvl5pPr>
            <a:lvl6pPr marL="10972800" indent="0">
              <a:buNone/>
              <a:defRPr sz="7680">
                <a:solidFill>
                  <a:schemeClr val="tx1">
                    <a:tint val="75000"/>
                  </a:schemeClr>
                </a:solidFill>
              </a:defRPr>
            </a:lvl6pPr>
            <a:lvl7pPr marL="13167360" indent="0">
              <a:buNone/>
              <a:defRPr sz="7680">
                <a:solidFill>
                  <a:schemeClr val="tx1">
                    <a:tint val="75000"/>
                  </a:schemeClr>
                </a:solidFill>
              </a:defRPr>
            </a:lvl7pPr>
            <a:lvl8pPr marL="15361920" indent="0">
              <a:buNone/>
              <a:defRPr sz="7680">
                <a:solidFill>
                  <a:schemeClr val="tx1">
                    <a:tint val="75000"/>
                  </a:schemeClr>
                </a:solidFill>
              </a:defRPr>
            </a:lvl8pPr>
            <a:lvl9pPr marL="17556480" indent="0">
              <a:buNone/>
              <a:defRPr sz="7680">
                <a:solidFill>
                  <a:schemeClr val="tx1">
                    <a:tint val="75000"/>
                  </a:schemeClr>
                </a:solidFill>
              </a:defRPr>
            </a:lvl9pPr>
          </a:lstStyle>
          <a:p>
            <a:pPr lvl="0"/>
            <a:r>
              <a:rPr lang="en-US"/>
              <a:t>Click to edit Master text styles</a:t>
            </a:r>
          </a:p>
        </p:txBody>
      </p:sp>
      <p:sp>
        <p:nvSpPr>
          <p:cNvPr id="4" name="Date Placeholder 3"/>
          <p:cNvSpPr>
            <a:spLocks noGrp="1"/>
          </p:cNvSpPr>
          <p:nvPr>
            <p:ph type="dt" sz="half" idx="10"/>
          </p:nvPr>
        </p:nvSpPr>
        <p:spPr/>
        <p:txBody>
          <a:bodyPr/>
          <a:lstStyle/>
          <a:p>
            <a:fld id="{3396D116-B060-4FE3-BBBF-BF84D073070D}" type="datetimeFigureOut">
              <a:rPr lang="en-US" smtClean="0"/>
              <a:t>3/13/24</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279037472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Content Placeholder 2"/>
          <p:cNvSpPr>
            <a:spLocks noGrp="1"/>
          </p:cNvSpPr>
          <p:nvPr>
            <p:ph sz="half" idx="1"/>
          </p:nvPr>
        </p:nvSpPr>
        <p:spPr>
          <a:xfrm>
            <a:off x="30175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Content Placeholder 3"/>
          <p:cNvSpPr>
            <a:spLocks noGrp="1"/>
          </p:cNvSpPr>
          <p:nvPr>
            <p:ph sz="half" idx="2"/>
          </p:nvPr>
        </p:nvSpPr>
        <p:spPr>
          <a:xfrm>
            <a:off x="22219920" y="8763000"/>
            <a:ext cx="18653760" cy="208864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Date Placeholder 4"/>
          <p:cNvSpPr>
            <a:spLocks noGrp="1"/>
          </p:cNvSpPr>
          <p:nvPr>
            <p:ph type="dt" sz="half" idx="10"/>
          </p:nvPr>
        </p:nvSpPr>
        <p:spPr/>
        <p:txBody>
          <a:bodyPr/>
          <a:lstStyle/>
          <a:p>
            <a:fld id="{3396D116-B060-4FE3-BBBF-BF84D073070D}" type="datetimeFigureOut">
              <a:rPr lang="en-US" smtClean="0"/>
              <a:t>3/13/24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327260699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3023237" y="1752607"/>
            <a:ext cx="37856160" cy="6362702"/>
          </a:xfrm>
        </p:spPr>
        <p:txBody>
          <a:bodyPr/>
          <a:lstStyle/>
          <a:p>
            <a:r>
              <a:rPr lang="en-US"/>
              <a:t>Click to edit Master title style</a:t>
            </a:r>
            <a:endParaRPr lang="en-US" dirty="0"/>
          </a:p>
        </p:txBody>
      </p:sp>
      <p:sp>
        <p:nvSpPr>
          <p:cNvPr id="3" name="Text Placeholder 2"/>
          <p:cNvSpPr>
            <a:spLocks noGrp="1"/>
          </p:cNvSpPr>
          <p:nvPr>
            <p:ph type="body" idx="1"/>
          </p:nvPr>
        </p:nvSpPr>
        <p:spPr>
          <a:xfrm>
            <a:off x="3023242" y="8069582"/>
            <a:ext cx="18568032"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4" name="Content Placeholder 3"/>
          <p:cNvSpPr>
            <a:spLocks noGrp="1"/>
          </p:cNvSpPr>
          <p:nvPr>
            <p:ph sz="half" idx="2"/>
          </p:nvPr>
        </p:nvSpPr>
        <p:spPr>
          <a:xfrm>
            <a:off x="3023242" y="12024360"/>
            <a:ext cx="18568032"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5" name="Text Placeholder 4"/>
          <p:cNvSpPr>
            <a:spLocks noGrp="1"/>
          </p:cNvSpPr>
          <p:nvPr>
            <p:ph type="body" sz="quarter" idx="3"/>
          </p:nvPr>
        </p:nvSpPr>
        <p:spPr>
          <a:xfrm>
            <a:off x="22219922" y="8069582"/>
            <a:ext cx="18659477" cy="3954778"/>
          </a:xfrm>
        </p:spPr>
        <p:txBody>
          <a:bodyPr anchor="b"/>
          <a:lstStyle>
            <a:lvl1pPr marL="0" indent="0">
              <a:buNone/>
              <a:defRPr sz="11520" b="1"/>
            </a:lvl1pPr>
            <a:lvl2pPr marL="2194560" indent="0">
              <a:buNone/>
              <a:defRPr sz="9600" b="1"/>
            </a:lvl2pPr>
            <a:lvl3pPr marL="4389120" indent="0">
              <a:buNone/>
              <a:defRPr sz="8640" b="1"/>
            </a:lvl3pPr>
            <a:lvl4pPr marL="6583680" indent="0">
              <a:buNone/>
              <a:defRPr sz="7680" b="1"/>
            </a:lvl4pPr>
            <a:lvl5pPr marL="8778240" indent="0">
              <a:buNone/>
              <a:defRPr sz="7680" b="1"/>
            </a:lvl5pPr>
            <a:lvl6pPr marL="10972800" indent="0">
              <a:buNone/>
              <a:defRPr sz="7680" b="1"/>
            </a:lvl6pPr>
            <a:lvl7pPr marL="13167360" indent="0">
              <a:buNone/>
              <a:defRPr sz="7680" b="1"/>
            </a:lvl7pPr>
            <a:lvl8pPr marL="15361920" indent="0">
              <a:buNone/>
              <a:defRPr sz="7680" b="1"/>
            </a:lvl8pPr>
            <a:lvl9pPr marL="17556480" indent="0">
              <a:buNone/>
              <a:defRPr sz="7680" b="1"/>
            </a:lvl9pPr>
          </a:lstStyle>
          <a:p>
            <a:pPr lvl="0"/>
            <a:r>
              <a:rPr lang="en-US"/>
              <a:t>Click to edit Master text styles</a:t>
            </a:r>
          </a:p>
        </p:txBody>
      </p:sp>
      <p:sp>
        <p:nvSpPr>
          <p:cNvPr id="6" name="Content Placeholder 5"/>
          <p:cNvSpPr>
            <a:spLocks noGrp="1"/>
          </p:cNvSpPr>
          <p:nvPr>
            <p:ph sz="quarter" idx="4"/>
          </p:nvPr>
        </p:nvSpPr>
        <p:spPr>
          <a:xfrm>
            <a:off x="22219922" y="12024360"/>
            <a:ext cx="18659477" cy="17686022"/>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7" name="Date Placeholder 6"/>
          <p:cNvSpPr>
            <a:spLocks noGrp="1"/>
          </p:cNvSpPr>
          <p:nvPr>
            <p:ph type="dt" sz="half" idx="10"/>
          </p:nvPr>
        </p:nvSpPr>
        <p:spPr/>
        <p:txBody>
          <a:bodyPr/>
          <a:lstStyle/>
          <a:p>
            <a:fld id="{3396D116-B060-4FE3-BBBF-BF84D073070D}" type="datetimeFigureOut">
              <a:rPr lang="en-US" smtClean="0"/>
              <a:t>3/13/24</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37022984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US" dirty="0"/>
          </a:p>
        </p:txBody>
      </p:sp>
      <p:sp>
        <p:nvSpPr>
          <p:cNvPr id="3" name="Date Placeholder 2"/>
          <p:cNvSpPr>
            <a:spLocks noGrp="1"/>
          </p:cNvSpPr>
          <p:nvPr>
            <p:ph type="dt" sz="half" idx="10"/>
          </p:nvPr>
        </p:nvSpPr>
        <p:spPr/>
        <p:txBody>
          <a:bodyPr/>
          <a:lstStyle/>
          <a:p>
            <a:fld id="{3396D116-B060-4FE3-BBBF-BF84D073070D}" type="datetimeFigureOut">
              <a:rPr lang="en-US" smtClean="0"/>
              <a:t>3/13/24</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47839093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3396D116-B060-4FE3-BBBF-BF84D073070D}" type="datetimeFigureOut">
              <a:rPr lang="en-US" smtClean="0"/>
              <a:t>3/13/24</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35776410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Content Placeholder 2"/>
          <p:cNvSpPr>
            <a:spLocks noGrp="1"/>
          </p:cNvSpPr>
          <p:nvPr>
            <p:ph idx="1"/>
          </p:nvPr>
        </p:nvSpPr>
        <p:spPr>
          <a:xfrm>
            <a:off x="18659477" y="4739647"/>
            <a:ext cx="22219920" cy="23393400"/>
          </a:xfrm>
        </p:spPr>
        <p:txBody>
          <a:bodyPr/>
          <a:lstStyle>
            <a:lvl1pPr>
              <a:defRPr sz="15360"/>
            </a:lvl1pPr>
            <a:lvl2pPr>
              <a:defRPr sz="13440"/>
            </a:lvl2pPr>
            <a:lvl3pPr>
              <a:defRPr sz="11520"/>
            </a:lvl3pPr>
            <a:lvl4pPr>
              <a:defRPr sz="9600"/>
            </a:lvl4pPr>
            <a:lvl5pPr>
              <a:defRPr sz="9600"/>
            </a:lvl5pPr>
            <a:lvl6pPr>
              <a:defRPr sz="9600"/>
            </a:lvl6pPr>
            <a:lvl7pPr>
              <a:defRPr sz="9600"/>
            </a:lvl7pPr>
            <a:lvl8pPr>
              <a:defRPr sz="9600"/>
            </a:lvl8pPr>
            <a:lvl9pPr>
              <a:defRPr sz="9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3396D116-B060-4FE3-BBBF-BF84D073070D}" type="datetimeFigureOut">
              <a:rPr lang="en-US" smtClean="0"/>
              <a:t>3/13/24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345217030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3023237" y="2194560"/>
            <a:ext cx="14156054" cy="7680960"/>
          </a:xfrm>
        </p:spPr>
        <p:txBody>
          <a:bodyPr anchor="b"/>
          <a:lstStyle>
            <a:lvl1pPr>
              <a:defRPr sz="15360"/>
            </a:lvl1pPr>
          </a:lstStyle>
          <a:p>
            <a:r>
              <a:rPr lang="en-US"/>
              <a:t>Click to edit Master title style</a:t>
            </a:r>
            <a:endParaRPr lang="en-US" dirty="0"/>
          </a:p>
        </p:txBody>
      </p:sp>
      <p:sp>
        <p:nvSpPr>
          <p:cNvPr id="3" name="Picture Placeholder 2"/>
          <p:cNvSpPr>
            <a:spLocks noGrp="1" noChangeAspect="1"/>
          </p:cNvSpPr>
          <p:nvPr>
            <p:ph type="pic" idx="1"/>
          </p:nvPr>
        </p:nvSpPr>
        <p:spPr>
          <a:xfrm>
            <a:off x="18659477" y="4739647"/>
            <a:ext cx="22219920" cy="23393400"/>
          </a:xfrm>
        </p:spPr>
        <p:txBody>
          <a:bodyPr anchor="t"/>
          <a:lstStyle>
            <a:lvl1pPr marL="0" indent="0">
              <a:buNone/>
              <a:defRPr sz="15360"/>
            </a:lvl1pPr>
            <a:lvl2pPr marL="2194560" indent="0">
              <a:buNone/>
              <a:defRPr sz="13440"/>
            </a:lvl2pPr>
            <a:lvl3pPr marL="4389120" indent="0">
              <a:buNone/>
              <a:defRPr sz="11520"/>
            </a:lvl3pPr>
            <a:lvl4pPr marL="6583680" indent="0">
              <a:buNone/>
              <a:defRPr sz="9600"/>
            </a:lvl4pPr>
            <a:lvl5pPr marL="8778240" indent="0">
              <a:buNone/>
              <a:defRPr sz="9600"/>
            </a:lvl5pPr>
            <a:lvl6pPr marL="10972800" indent="0">
              <a:buNone/>
              <a:defRPr sz="9600"/>
            </a:lvl6pPr>
            <a:lvl7pPr marL="13167360" indent="0">
              <a:buNone/>
              <a:defRPr sz="9600"/>
            </a:lvl7pPr>
            <a:lvl8pPr marL="15361920" indent="0">
              <a:buNone/>
              <a:defRPr sz="9600"/>
            </a:lvl8pPr>
            <a:lvl9pPr marL="17556480" indent="0">
              <a:buNone/>
              <a:defRPr sz="9600"/>
            </a:lvl9pPr>
          </a:lstStyle>
          <a:p>
            <a:r>
              <a:rPr lang="en-US"/>
              <a:t>Click icon to add picture</a:t>
            </a:r>
            <a:endParaRPr lang="en-US" dirty="0"/>
          </a:p>
        </p:txBody>
      </p:sp>
      <p:sp>
        <p:nvSpPr>
          <p:cNvPr id="4" name="Text Placeholder 3"/>
          <p:cNvSpPr>
            <a:spLocks noGrp="1"/>
          </p:cNvSpPr>
          <p:nvPr>
            <p:ph type="body" sz="half" idx="2"/>
          </p:nvPr>
        </p:nvSpPr>
        <p:spPr>
          <a:xfrm>
            <a:off x="3023237" y="9875520"/>
            <a:ext cx="14156054" cy="18295622"/>
          </a:xfrm>
        </p:spPr>
        <p:txBody>
          <a:bodyPr/>
          <a:lstStyle>
            <a:lvl1pPr marL="0" indent="0">
              <a:buNone/>
              <a:defRPr sz="7680"/>
            </a:lvl1pPr>
            <a:lvl2pPr marL="2194560" indent="0">
              <a:buNone/>
              <a:defRPr sz="6720"/>
            </a:lvl2pPr>
            <a:lvl3pPr marL="4389120" indent="0">
              <a:buNone/>
              <a:defRPr sz="5760"/>
            </a:lvl3pPr>
            <a:lvl4pPr marL="6583680" indent="0">
              <a:buNone/>
              <a:defRPr sz="4800"/>
            </a:lvl4pPr>
            <a:lvl5pPr marL="8778240" indent="0">
              <a:buNone/>
              <a:defRPr sz="4800"/>
            </a:lvl5pPr>
            <a:lvl6pPr marL="10972800" indent="0">
              <a:buNone/>
              <a:defRPr sz="4800"/>
            </a:lvl6pPr>
            <a:lvl7pPr marL="13167360" indent="0">
              <a:buNone/>
              <a:defRPr sz="4800"/>
            </a:lvl7pPr>
            <a:lvl8pPr marL="15361920" indent="0">
              <a:buNone/>
              <a:defRPr sz="4800"/>
            </a:lvl8pPr>
            <a:lvl9pPr marL="17556480" indent="0">
              <a:buNone/>
              <a:defRPr sz="4800"/>
            </a:lvl9pPr>
          </a:lstStyle>
          <a:p>
            <a:pPr lvl="0"/>
            <a:r>
              <a:rPr lang="en-US"/>
              <a:t>Click to edit Master text styles</a:t>
            </a:r>
          </a:p>
        </p:txBody>
      </p:sp>
      <p:sp>
        <p:nvSpPr>
          <p:cNvPr id="5" name="Date Placeholder 4"/>
          <p:cNvSpPr>
            <a:spLocks noGrp="1"/>
          </p:cNvSpPr>
          <p:nvPr>
            <p:ph type="dt" sz="half" idx="10"/>
          </p:nvPr>
        </p:nvSpPr>
        <p:spPr/>
        <p:txBody>
          <a:bodyPr/>
          <a:lstStyle/>
          <a:p>
            <a:fld id="{3396D116-B060-4FE3-BBBF-BF84D073070D}" type="datetimeFigureOut">
              <a:rPr lang="en-US" smtClean="0"/>
              <a:t>3/13/24</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D70B3E0-FB8C-4565-9C1C-EE16C6FC2974}" type="slidenum">
              <a:rPr lang="en-US" smtClean="0"/>
              <a:t>‹#›</a:t>
            </a:fld>
            <a:endParaRPr lang="en-US"/>
          </a:p>
        </p:txBody>
      </p:sp>
    </p:spTree>
    <p:extLst>
      <p:ext uri="{BB962C8B-B14F-4D97-AF65-F5344CB8AC3E}">
        <p14:creationId xmlns:p14="http://schemas.microsoft.com/office/powerpoint/2010/main" val="116425930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3017520" y="1752607"/>
            <a:ext cx="37856160" cy="6362702"/>
          </a:xfrm>
          <a:prstGeom prst="rect">
            <a:avLst/>
          </a:prstGeom>
        </p:spPr>
        <p:txBody>
          <a:bodyPr vert="horz" lIns="91440" tIns="45720" rIns="91440" bIns="45720" rtlCol="0" anchor="ctr">
            <a:normAutofit/>
          </a:bodyPr>
          <a:lstStyle/>
          <a:p>
            <a:r>
              <a:rPr lang="en-US"/>
              <a:t>Click to edit Master title style</a:t>
            </a:r>
            <a:endParaRPr lang="en-US" dirty="0"/>
          </a:p>
        </p:txBody>
      </p:sp>
      <p:sp>
        <p:nvSpPr>
          <p:cNvPr id="3" name="Text Placeholder 2"/>
          <p:cNvSpPr>
            <a:spLocks noGrp="1"/>
          </p:cNvSpPr>
          <p:nvPr>
            <p:ph type="body" idx="1"/>
          </p:nvPr>
        </p:nvSpPr>
        <p:spPr>
          <a:xfrm>
            <a:off x="3017520" y="8763000"/>
            <a:ext cx="37856160" cy="20886422"/>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4" name="Date Placeholder 3"/>
          <p:cNvSpPr>
            <a:spLocks noGrp="1"/>
          </p:cNvSpPr>
          <p:nvPr>
            <p:ph type="dt" sz="half" idx="2"/>
          </p:nvPr>
        </p:nvSpPr>
        <p:spPr>
          <a:xfrm>
            <a:off x="3017520" y="30510487"/>
            <a:ext cx="9875520" cy="1752600"/>
          </a:xfrm>
          <a:prstGeom prst="rect">
            <a:avLst/>
          </a:prstGeom>
        </p:spPr>
        <p:txBody>
          <a:bodyPr vert="horz" lIns="91440" tIns="45720" rIns="91440" bIns="45720" rtlCol="0" anchor="ctr"/>
          <a:lstStyle>
            <a:lvl1pPr algn="l">
              <a:defRPr sz="5760">
                <a:solidFill>
                  <a:schemeClr val="tx1">
                    <a:tint val="75000"/>
                  </a:schemeClr>
                </a:solidFill>
              </a:defRPr>
            </a:lvl1pPr>
          </a:lstStyle>
          <a:p>
            <a:fld id="{3396D116-B060-4FE3-BBBF-BF84D073070D}" type="datetimeFigureOut">
              <a:rPr lang="en-US" smtClean="0"/>
              <a:t>3/13/24</a:t>
            </a:fld>
            <a:endParaRPr lang="en-US"/>
          </a:p>
        </p:txBody>
      </p:sp>
      <p:sp>
        <p:nvSpPr>
          <p:cNvPr id="5" name="Footer Placeholder 4"/>
          <p:cNvSpPr>
            <a:spLocks noGrp="1"/>
          </p:cNvSpPr>
          <p:nvPr>
            <p:ph type="ftr" sz="quarter" idx="3"/>
          </p:nvPr>
        </p:nvSpPr>
        <p:spPr>
          <a:xfrm>
            <a:off x="14538960" y="30510487"/>
            <a:ext cx="14813280" cy="1752600"/>
          </a:xfrm>
          <a:prstGeom prst="rect">
            <a:avLst/>
          </a:prstGeom>
        </p:spPr>
        <p:txBody>
          <a:bodyPr vert="horz" lIns="91440" tIns="45720" rIns="91440" bIns="45720" rtlCol="0" anchor="ctr"/>
          <a:lstStyle>
            <a:lvl1pPr algn="ctr">
              <a:defRPr sz="576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30998160" y="30510487"/>
            <a:ext cx="9875520" cy="1752600"/>
          </a:xfrm>
          <a:prstGeom prst="rect">
            <a:avLst/>
          </a:prstGeom>
        </p:spPr>
        <p:txBody>
          <a:bodyPr vert="horz" lIns="91440" tIns="45720" rIns="91440" bIns="45720" rtlCol="0" anchor="ctr"/>
          <a:lstStyle>
            <a:lvl1pPr algn="r">
              <a:defRPr sz="5760">
                <a:solidFill>
                  <a:schemeClr val="tx1">
                    <a:tint val="75000"/>
                  </a:schemeClr>
                </a:solidFill>
              </a:defRPr>
            </a:lvl1pPr>
          </a:lstStyle>
          <a:p>
            <a:fld id="{9D70B3E0-FB8C-4565-9C1C-EE16C6FC2974}" type="slidenum">
              <a:rPr lang="en-US" smtClean="0"/>
              <a:t>‹#›</a:t>
            </a:fld>
            <a:endParaRPr lang="en-US"/>
          </a:p>
        </p:txBody>
      </p:sp>
    </p:spTree>
    <p:extLst>
      <p:ext uri="{BB962C8B-B14F-4D97-AF65-F5344CB8AC3E}">
        <p14:creationId xmlns:p14="http://schemas.microsoft.com/office/powerpoint/2010/main" val="1356155743"/>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xStyles>
    <p:titleStyle>
      <a:lvl1pPr algn="l" defTabSz="4389120" rtl="0" eaLnBrk="1" latinLnBrk="0" hangingPunct="1">
        <a:lnSpc>
          <a:spcPct val="90000"/>
        </a:lnSpc>
        <a:spcBef>
          <a:spcPct val="0"/>
        </a:spcBef>
        <a:buNone/>
        <a:defRPr sz="21120" kern="1200">
          <a:solidFill>
            <a:schemeClr val="tx1"/>
          </a:solidFill>
          <a:latin typeface="+mj-lt"/>
          <a:ea typeface="+mj-ea"/>
          <a:cs typeface="+mj-cs"/>
        </a:defRPr>
      </a:lvl1pPr>
    </p:titleStyle>
    <p:bodyStyle>
      <a:lvl1pPr marL="1097280" indent="-1097280" algn="l" defTabSz="4389120" rtl="0" eaLnBrk="1" latinLnBrk="0" hangingPunct="1">
        <a:lnSpc>
          <a:spcPct val="90000"/>
        </a:lnSpc>
        <a:spcBef>
          <a:spcPts val="4800"/>
        </a:spcBef>
        <a:buFont typeface="Arial" panose="020B0604020202020204" pitchFamily="34" charset="0"/>
        <a:buChar char="•"/>
        <a:defRPr sz="13440" kern="1200">
          <a:solidFill>
            <a:schemeClr val="tx1"/>
          </a:solidFill>
          <a:latin typeface="+mn-lt"/>
          <a:ea typeface="+mn-ea"/>
          <a:cs typeface="+mn-cs"/>
        </a:defRPr>
      </a:lvl1pPr>
      <a:lvl2pPr marL="3291840" indent="-1097280" algn="l" defTabSz="4389120" rtl="0" eaLnBrk="1" latinLnBrk="0" hangingPunct="1">
        <a:lnSpc>
          <a:spcPct val="90000"/>
        </a:lnSpc>
        <a:spcBef>
          <a:spcPts val="2400"/>
        </a:spcBef>
        <a:buFont typeface="Arial" panose="020B0604020202020204" pitchFamily="34" charset="0"/>
        <a:buChar char="•"/>
        <a:defRPr sz="11520" kern="1200">
          <a:solidFill>
            <a:schemeClr val="tx1"/>
          </a:solidFill>
          <a:latin typeface="+mn-lt"/>
          <a:ea typeface="+mn-ea"/>
          <a:cs typeface="+mn-cs"/>
        </a:defRPr>
      </a:lvl2pPr>
      <a:lvl3pPr marL="5486400" indent="-1097280" algn="l" defTabSz="4389120" rtl="0" eaLnBrk="1" latinLnBrk="0" hangingPunct="1">
        <a:lnSpc>
          <a:spcPct val="90000"/>
        </a:lnSpc>
        <a:spcBef>
          <a:spcPts val="2400"/>
        </a:spcBef>
        <a:buFont typeface="Arial" panose="020B0604020202020204" pitchFamily="34" charset="0"/>
        <a:buChar char="•"/>
        <a:defRPr sz="9600" kern="1200">
          <a:solidFill>
            <a:schemeClr val="tx1"/>
          </a:solidFill>
          <a:latin typeface="+mn-lt"/>
          <a:ea typeface="+mn-ea"/>
          <a:cs typeface="+mn-cs"/>
        </a:defRPr>
      </a:lvl3pPr>
      <a:lvl4pPr marL="76809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4pPr>
      <a:lvl5pPr marL="987552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5pPr>
      <a:lvl6pPr marL="1207008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6pPr>
      <a:lvl7pPr marL="1426464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7pPr>
      <a:lvl8pPr marL="1645920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8pPr>
      <a:lvl9pPr marL="18653760" indent="-1097280" algn="l" defTabSz="4389120" rtl="0" eaLnBrk="1" latinLnBrk="0" hangingPunct="1">
        <a:lnSpc>
          <a:spcPct val="90000"/>
        </a:lnSpc>
        <a:spcBef>
          <a:spcPts val="2400"/>
        </a:spcBef>
        <a:buFont typeface="Arial" panose="020B0604020202020204" pitchFamily="34" charset="0"/>
        <a:buChar char="•"/>
        <a:defRPr sz="8640" kern="1200">
          <a:solidFill>
            <a:schemeClr val="tx1"/>
          </a:solidFill>
          <a:latin typeface="+mn-lt"/>
          <a:ea typeface="+mn-ea"/>
          <a:cs typeface="+mn-cs"/>
        </a:defRPr>
      </a:lvl9pPr>
    </p:bodyStyle>
    <p:otherStyle>
      <a:defPPr>
        <a:defRPr lang="en-US"/>
      </a:defPPr>
      <a:lvl1pPr marL="0" algn="l" defTabSz="4389120" rtl="0" eaLnBrk="1" latinLnBrk="0" hangingPunct="1">
        <a:defRPr sz="8640" kern="1200">
          <a:solidFill>
            <a:schemeClr val="tx1"/>
          </a:solidFill>
          <a:latin typeface="+mn-lt"/>
          <a:ea typeface="+mn-ea"/>
          <a:cs typeface="+mn-cs"/>
        </a:defRPr>
      </a:lvl1pPr>
      <a:lvl2pPr marL="2194560" algn="l" defTabSz="4389120" rtl="0" eaLnBrk="1" latinLnBrk="0" hangingPunct="1">
        <a:defRPr sz="8640" kern="1200">
          <a:solidFill>
            <a:schemeClr val="tx1"/>
          </a:solidFill>
          <a:latin typeface="+mn-lt"/>
          <a:ea typeface="+mn-ea"/>
          <a:cs typeface="+mn-cs"/>
        </a:defRPr>
      </a:lvl2pPr>
      <a:lvl3pPr marL="4389120" algn="l" defTabSz="4389120" rtl="0" eaLnBrk="1" latinLnBrk="0" hangingPunct="1">
        <a:defRPr sz="8640" kern="1200">
          <a:solidFill>
            <a:schemeClr val="tx1"/>
          </a:solidFill>
          <a:latin typeface="+mn-lt"/>
          <a:ea typeface="+mn-ea"/>
          <a:cs typeface="+mn-cs"/>
        </a:defRPr>
      </a:lvl3pPr>
      <a:lvl4pPr marL="6583680" algn="l" defTabSz="4389120" rtl="0" eaLnBrk="1" latinLnBrk="0" hangingPunct="1">
        <a:defRPr sz="8640" kern="1200">
          <a:solidFill>
            <a:schemeClr val="tx1"/>
          </a:solidFill>
          <a:latin typeface="+mn-lt"/>
          <a:ea typeface="+mn-ea"/>
          <a:cs typeface="+mn-cs"/>
        </a:defRPr>
      </a:lvl4pPr>
      <a:lvl5pPr marL="8778240" algn="l" defTabSz="4389120" rtl="0" eaLnBrk="1" latinLnBrk="0" hangingPunct="1">
        <a:defRPr sz="8640" kern="1200">
          <a:solidFill>
            <a:schemeClr val="tx1"/>
          </a:solidFill>
          <a:latin typeface="+mn-lt"/>
          <a:ea typeface="+mn-ea"/>
          <a:cs typeface="+mn-cs"/>
        </a:defRPr>
      </a:lvl5pPr>
      <a:lvl6pPr marL="10972800" algn="l" defTabSz="4389120" rtl="0" eaLnBrk="1" latinLnBrk="0" hangingPunct="1">
        <a:defRPr sz="8640" kern="1200">
          <a:solidFill>
            <a:schemeClr val="tx1"/>
          </a:solidFill>
          <a:latin typeface="+mn-lt"/>
          <a:ea typeface="+mn-ea"/>
          <a:cs typeface="+mn-cs"/>
        </a:defRPr>
      </a:lvl6pPr>
      <a:lvl7pPr marL="13167360" algn="l" defTabSz="4389120" rtl="0" eaLnBrk="1" latinLnBrk="0" hangingPunct="1">
        <a:defRPr sz="8640" kern="1200">
          <a:solidFill>
            <a:schemeClr val="tx1"/>
          </a:solidFill>
          <a:latin typeface="+mn-lt"/>
          <a:ea typeface="+mn-ea"/>
          <a:cs typeface="+mn-cs"/>
        </a:defRPr>
      </a:lvl7pPr>
      <a:lvl8pPr marL="15361920" algn="l" defTabSz="4389120" rtl="0" eaLnBrk="1" latinLnBrk="0" hangingPunct="1">
        <a:defRPr sz="8640" kern="1200">
          <a:solidFill>
            <a:schemeClr val="tx1"/>
          </a:solidFill>
          <a:latin typeface="+mn-lt"/>
          <a:ea typeface="+mn-ea"/>
          <a:cs typeface="+mn-cs"/>
        </a:defRPr>
      </a:lvl8pPr>
      <a:lvl9pPr marL="17556480" algn="l" defTabSz="4389120" rtl="0" eaLnBrk="1" latinLnBrk="0" hangingPunct="1">
        <a:defRPr sz="864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image" Target="../media/image1.png"/><Relationship Id="rId1" Type="http://schemas.openxmlformats.org/officeDocument/2006/relationships/slideLayout" Target="../slideLayouts/slideLayout2.xml"/><Relationship Id="rId4" Type="http://schemas.openxmlformats.org/officeDocument/2006/relationships/image" Target="../media/image3.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lumMod val="85000"/>
          </a:schemeClr>
        </a:solidFill>
        <a:effectLst/>
      </p:bgPr>
    </p:bg>
    <p:spTree>
      <p:nvGrpSpPr>
        <p:cNvPr id="1" name=""/>
        <p:cNvGrpSpPr/>
        <p:nvPr/>
      </p:nvGrpSpPr>
      <p:grpSpPr>
        <a:xfrm>
          <a:off x="0" y="0"/>
          <a:ext cx="0" cy="0"/>
          <a:chOff x="0" y="0"/>
          <a:chExt cx="0" cy="0"/>
        </a:xfrm>
      </p:grpSpPr>
      <p:sp>
        <p:nvSpPr>
          <p:cNvPr id="59" name="Text Box 241" descr="Title and University of South Dakota logo." title="Title"/>
          <p:cNvSpPr txBox="1">
            <a:spLocks noChangeArrowheads="1"/>
          </p:cNvSpPr>
          <p:nvPr/>
        </p:nvSpPr>
        <p:spPr bwMode="auto">
          <a:xfrm>
            <a:off x="217715" y="429252"/>
            <a:ext cx="43241214" cy="4402071"/>
          </a:xfrm>
          <a:prstGeom prst="rect">
            <a:avLst/>
          </a:prstGeom>
          <a:solidFill>
            <a:schemeClr val="bg1"/>
          </a:solidFill>
          <a:ln w="127000">
            <a:solidFill>
              <a:srgbClr val="C00000"/>
            </a:solidFill>
            <a:miter lim="800000"/>
          </a:ln>
        </p:spPr>
        <p:txBody>
          <a:bodyPr lIns="61170" tIns="30584" rIns="61170" bIns="30584" anchor="ctr"/>
          <a:lstStyle>
            <a:defPPr>
              <a:defRPr kern="1200" smtId="4294967295"/>
            </a:defPPr>
            <a:lvl1pPr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pPr algn="ctr"/>
            <a:endParaRPr lang="en-US" altLang="zh-CN" sz="4200" b="1" i="1" u="sng" dirty="0">
              <a:solidFill>
                <a:schemeClr val="bg1"/>
              </a:solidFill>
              <a:latin typeface="Arial"/>
              <a:ea typeface="SimSun" pitchFamily="2" charset="-122"/>
            </a:endParaRPr>
          </a:p>
        </p:txBody>
      </p:sp>
      <p:sp>
        <p:nvSpPr>
          <p:cNvPr id="2" name="Title 1" descr="Say Neigh to Poor Health: Exploring the Impact of Equine-Asssisted Services on Children's Health&#10;&#10;By Courtney Barrus with assistance from faculty mentor, Dr. Allison Naber." title="Title and Authors">
            <a:extLst>
              <a:ext uri="{FF2B5EF4-FFF2-40B4-BE49-F238E27FC236}">
                <a16:creationId xmlns:a16="http://schemas.microsoft.com/office/drawing/2014/main" id="{0C9E2180-6157-47C7-A9A6-BB13C028DB20}"/>
              </a:ext>
            </a:extLst>
          </p:cNvPr>
          <p:cNvSpPr>
            <a:spLocks noGrp="1"/>
          </p:cNvSpPr>
          <p:nvPr>
            <p:ph type="title"/>
          </p:nvPr>
        </p:nvSpPr>
        <p:spPr>
          <a:xfrm>
            <a:off x="10028592" y="2654010"/>
            <a:ext cx="32544327" cy="1361388"/>
          </a:xfrm>
        </p:spPr>
        <p:txBody>
          <a:bodyPr>
            <a:normAutofit fontScale="90000"/>
          </a:bodyPr>
          <a:lstStyle/>
          <a:p>
            <a:pPr lvl="0" algn="ctr"/>
            <a:br>
              <a:rPr lang="en-US" altLang="zh-CN" sz="9600" b="1" dirty="0">
                <a:solidFill>
                  <a:prstClr val="black"/>
                </a:solidFill>
                <a:latin typeface="Lucida Sans" pitchFamily="34" charset="0"/>
                <a:ea typeface="SimSun" pitchFamily="2" charset="-122"/>
                <a:cs typeface="Lucida Sans" pitchFamily="34" charset="0"/>
              </a:rPr>
            </a:br>
            <a:r>
              <a:rPr lang="en-US" sz="8000" b="1" dirty="0">
                <a:solidFill>
                  <a:prstClr val="black"/>
                </a:solidFill>
                <a:latin typeface="Lucida Sans" pitchFamily="34" charset="0"/>
                <a:ea typeface="SimSun" pitchFamily="2" charset="-122"/>
              </a:rPr>
              <a:t>Say Neigh to Poor Health: Exploring the Impact of Equine Assisted Services on Children’s Health</a:t>
            </a:r>
            <a:br>
              <a:rPr lang="en-US" altLang="zh-CN" sz="9600" b="1" dirty="0">
                <a:solidFill>
                  <a:prstClr val="black"/>
                </a:solidFill>
                <a:latin typeface="Lucida Sans" pitchFamily="34" charset="0"/>
                <a:ea typeface="SimSun" pitchFamily="2" charset="-122"/>
                <a:cs typeface="Lucida Sans" pitchFamily="34" charset="0"/>
              </a:rPr>
            </a:br>
            <a:r>
              <a:rPr lang="en-US" altLang="zh-CN" sz="7300" dirty="0">
                <a:solidFill>
                  <a:prstClr val="black"/>
                </a:solidFill>
                <a:latin typeface="Lucida Sans" pitchFamily="34" charset="0"/>
                <a:ea typeface="SimSun" pitchFamily="2" charset="-122"/>
                <a:cs typeface="Lucida Sans" pitchFamily="34" charset="0"/>
              </a:rPr>
              <a:t>By Courtney </a:t>
            </a:r>
            <a:r>
              <a:rPr lang="en-US" altLang="zh-CN" sz="7300" dirty="0" err="1">
                <a:solidFill>
                  <a:prstClr val="black"/>
                </a:solidFill>
                <a:latin typeface="Lucida Sans" pitchFamily="34" charset="0"/>
                <a:ea typeface="SimSun" pitchFamily="2" charset="-122"/>
                <a:cs typeface="Lucida Sans" pitchFamily="34" charset="0"/>
              </a:rPr>
              <a:t>Barrus</a:t>
            </a:r>
            <a:r>
              <a:rPr lang="en-US" altLang="zh-CN" sz="7300" dirty="0">
                <a:solidFill>
                  <a:prstClr val="black"/>
                </a:solidFill>
                <a:latin typeface="Lucida Sans" pitchFamily="34" charset="0"/>
                <a:ea typeface="SimSun" pitchFamily="2" charset="-122"/>
                <a:cs typeface="Lucida Sans" pitchFamily="34" charset="0"/>
              </a:rPr>
              <a:t>, OTS</a:t>
            </a:r>
            <a:br>
              <a:rPr lang="en-US" altLang="zh-CN" sz="7300" dirty="0">
                <a:solidFill>
                  <a:prstClr val="black"/>
                </a:solidFill>
                <a:latin typeface="Lucida Sans" pitchFamily="34" charset="0"/>
                <a:ea typeface="SimSun" pitchFamily="2" charset="-122"/>
                <a:cs typeface="Lucida Sans" pitchFamily="34" charset="0"/>
              </a:rPr>
            </a:br>
            <a:r>
              <a:rPr lang="en-US" altLang="zh-CN" sz="7300" dirty="0">
                <a:solidFill>
                  <a:prstClr val="black"/>
                </a:solidFill>
                <a:latin typeface="Lucida Sans" pitchFamily="34" charset="0"/>
                <a:ea typeface="SimSun" pitchFamily="2" charset="-122"/>
                <a:cs typeface="Lucida Sans" pitchFamily="34" charset="0"/>
              </a:rPr>
              <a:t>Faculty mentor: Dr. Allison </a:t>
            </a:r>
            <a:r>
              <a:rPr lang="en-US" altLang="zh-CN" sz="7300" dirty="0" err="1">
                <a:solidFill>
                  <a:prstClr val="black"/>
                </a:solidFill>
                <a:latin typeface="Lucida Sans" pitchFamily="34" charset="0"/>
                <a:ea typeface="SimSun" pitchFamily="2" charset="-122"/>
                <a:cs typeface="Lucida Sans" pitchFamily="34" charset="0"/>
              </a:rPr>
              <a:t>Naber</a:t>
            </a:r>
            <a:br>
              <a:rPr lang="en-US" altLang="zh-CN" sz="9600" b="1" dirty="0">
                <a:solidFill>
                  <a:prstClr val="black"/>
                </a:solidFill>
                <a:latin typeface="Lucida Sans" pitchFamily="34" charset="0"/>
                <a:ea typeface="SimSun" pitchFamily="2" charset="-122"/>
                <a:cs typeface="Lucida Sans" pitchFamily="34" charset="0"/>
              </a:rPr>
            </a:br>
            <a:endParaRPr lang="en-US" dirty="0"/>
          </a:p>
        </p:txBody>
      </p:sp>
      <p:pic>
        <p:nvPicPr>
          <p:cNvPr id="34" name="Picture 9" descr="A red S and D next to the school name." title="Univeristy of South Dakota Logo">
            <a:extLst>
              <a:ext uri="{FF2B5EF4-FFF2-40B4-BE49-F238E27FC236}">
                <a16:creationId xmlns:a16="http://schemas.microsoft.com/office/drawing/2014/main" id="{DDBAA43D-FE67-4FF2-811D-788C3E664554}"/>
              </a:ext>
              <a:ext uri="{C183D7F6-B498-43B3-948B-1728B52AA6E4}">
                <adec:decorative xmlns:adec="http://schemas.microsoft.com/office/drawing/2017/decorative" val="1"/>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286513" y="1193169"/>
            <a:ext cx="9388078" cy="238923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grpSp>
        <p:nvGrpSpPr>
          <p:cNvPr id="16" name="Group 15" title="Background and Purpose"/>
          <p:cNvGrpSpPr/>
          <p:nvPr/>
        </p:nvGrpSpPr>
        <p:grpSpPr>
          <a:xfrm>
            <a:off x="130629" y="5172648"/>
            <a:ext cx="11364685" cy="14329456"/>
            <a:chOff x="-15767125" y="-3106587"/>
            <a:chExt cx="11575508" cy="15541593"/>
          </a:xfrm>
        </p:grpSpPr>
        <p:sp>
          <p:nvSpPr>
            <p:cNvPr id="18" name="Text Box 248"/>
            <p:cNvSpPr txBox="1">
              <a:spLocks noChangeArrowheads="1"/>
            </p:cNvSpPr>
            <p:nvPr/>
          </p:nvSpPr>
          <p:spPr bwMode="auto">
            <a:xfrm>
              <a:off x="-15767125" y="-3106587"/>
              <a:ext cx="11575508" cy="789617"/>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BACKGROUND &amp; PURPOSE</a:t>
              </a:r>
              <a:endParaRPr lang="en-US" altLang="zh-CN" sz="3200" b="1" dirty="0">
                <a:solidFill>
                  <a:schemeClr val="bg1"/>
                </a:solidFill>
                <a:latin typeface="Lucida Sans" pitchFamily="34" charset="0"/>
                <a:ea typeface="SimSun" pitchFamily="2" charset="-122"/>
                <a:cs typeface="Lucida Sans" pitchFamily="34" charset="0"/>
              </a:endParaRPr>
            </a:p>
          </p:txBody>
        </p:sp>
        <p:sp>
          <p:nvSpPr>
            <p:cNvPr id="17" name="Text Box 242"/>
            <p:cNvSpPr txBox="1">
              <a:spLocks noChangeArrowheads="1"/>
            </p:cNvSpPr>
            <p:nvPr/>
          </p:nvSpPr>
          <p:spPr bwMode="auto">
            <a:xfrm>
              <a:off x="-15703172" y="-2293780"/>
              <a:ext cx="11511553" cy="14728786"/>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3800" i="1" dirty="0"/>
                <a:t>Background:</a:t>
              </a:r>
              <a:r>
                <a:rPr lang="en-US" sz="3800" dirty="0"/>
                <a:t> One in six children in the United States has a developmental disability that can negatively influence an individual's ability to solve problems, social skills, life skills, ability to form relationships, and ability to learn (Centers of Disease Control and Prevention [CDC], 2022; US Department of Health and Human Services, 2021). Many treatments help these children, including equine-assisted services (</a:t>
              </a:r>
              <a:r>
                <a:rPr lang="en-US" sz="3800" dirty="0" err="1"/>
                <a:t>Angsupaisal</a:t>
              </a:r>
              <a:r>
                <a:rPr lang="en-US" sz="3800" dirty="0"/>
                <a:t>, 2015; </a:t>
              </a:r>
              <a:r>
                <a:rPr lang="en-US" sz="3800" dirty="0" err="1"/>
                <a:t>Coan</a:t>
              </a:r>
              <a:r>
                <a:rPr lang="en-US" sz="3800" dirty="0"/>
                <a:t>, 2020; </a:t>
              </a:r>
              <a:r>
                <a:rPr lang="en-US" sz="3800" dirty="0" err="1"/>
                <a:t>Llambias</a:t>
              </a:r>
              <a:r>
                <a:rPr lang="en-US" sz="3800" dirty="0"/>
                <a:t> et al., 2016; </a:t>
              </a:r>
              <a:r>
                <a:rPr lang="en-US" sz="3800" dirty="0" err="1"/>
                <a:t>Lovrić</a:t>
              </a:r>
              <a:r>
                <a:rPr lang="en-US" sz="3800" dirty="0"/>
                <a:t> et al., 2020; US National Library of Medicine, 2017). Equine-assisted services are mounted and unmounted activities, including adaptive riding and hippotherapy (Cagle-</a:t>
              </a:r>
              <a:r>
                <a:rPr lang="en-US" sz="3800" dirty="0" err="1"/>
                <a:t>Holtcamp</a:t>
              </a:r>
              <a:r>
                <a:rPr lang="en-US" sz="3800" dirty="0"/>
                <a:t>, 2022; PATH Intl., 2023; Wood et al., 2021). Adaptive riding focuses on teaching children horsemanship skills, while hippotherapy includes therapy services provided by a licensed professional. (American Hippotherapy Association, 2022; PATH Intl., 2023; Wood et al.,</a:t>
              </a:r>
            </a:p>
            <a:p>
              <a:r>
                <a:rPr lang="en-US" sz="3800" dirty="0"/>
                <a:t> 2021).</a:t>
              </a:r>
            </a:p>
            <a:p>
              <a:r>
                <a:rPr lang="en-US" sz="3800" i="1" dirty="0"/>
                <a:t>Purpose:</a:t>
              </a:r>
              <a:r>
                <a:rPr lang="en-US" sz="3800" dirty="0"/>
                <a:t> This capstone aimed to gain in-depth clinical experience in hippotherapy and explore the impact of equine-assisted services on the child's overall social, emotional, and family health.</a:t>
              </a:r>
            </a:p>
          </p:txBody>
        </p:sp>
      </p:grpSp>
      <p:grpSp>
        <p:nvGrpSpPr>
          <p:cNvPr id="83" name="Group 82" descr="A breakdown of the participants, procedures and activities, and assessment instruments used in the capstone project. " title="Methods"/>
          <p:cNvGrpSpPr/>
          <p:nvPr/>
        </p:nvGrpSpPr>
        <p:grpSpPr>
          <a:xfrm>
            <a:off x="281592" y="19781985"/>
            <a:ext cx="11224344" cy="12640567"/>
            <a:chOff x="-15783967" y="-8108433"/>
            <a:chExt cx="11411119" cy="15370032"/>
          </a:xfrm>
        </p:grpSpPr>
        <p:sp>
          <p:nvSpPr>
            <p:cNvPr id="85" name="Text Box 248"/>
            <p:cNvSpPr txBox="1">
              <a:spLocks noChangeArrowheads="1"/>
            </p:cNvSpPr>
            <p:nvPr/>
          </p:nvSpPr>
          <p:spPr bwMode="auto">
            <a:xfrm>
              <a:off x="-15783967" y="-8108433"/>
              <a:ext cx="11411119" cy="767530"/>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METHODS</a:t>
              </a:r>
              <a:endParaRPr lang="en-US" altLang="zh-CN" sz="3200" b="1" dirty="0">
                <a:solidFill>
                  <a:schemeClr val="bg1"/>
                </a:solidFill>
                <a:latin typeface="Lucida Sans" pitchFamily="34" charset="0"/>
                <a:ea typeface="SimSun" pitchFamily="2" charset="-122"/>
                <a:cs typeface="Lucida Sans" pitchFamily="34" charset="0"/>
              </a:endParaRPr>
            </a:p>
          </p:txBody>
        </p:sp>
        <p:sp>
          <p:nvSpPr>
            <p:cNvPr id="84" name="Text Box 242"/>
            <p:cNvSpPr txBox="1">
              <a:spLocks noChangeArrowheads="1"/>
            </p:cNvSpPr>
            <p:nvPr/>
          </p:nvSpPr>
          <p:spPr bwMode="auto">
            <a:xfrm>
              <a:off x="-15777579" y="-7296121"/>
              <a:ext cx="11393931" cy="14557720"/>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3800" i="1" dirty="0"/>
                <a:t>Participants: </a:t>
              </a:r>
              <a:r>
                <a:rPr lang="en-US" sz="3800" dirty="0"/>
                <a:t>In-depth clinical experience was gained while working with children enrolled in hippotherapy at the Making Strides Foundation. Research participants were parents of an adaptive riding program at the same facility. </a:t>
              </a:r>
              <a:r>
                <a:rPr lang="en-US" sz="3800" i="1" dirty="0"/>
                <a:t>Procedures &amp; Activities:</a:t>
              </a:r>
              <a:r>
                <a:rPr lang="en-US" sz="3800" dirty="0"/>
                <a:t>  During the first half of the capstone, the research study was the main focus. Research participants engaged in one session where they completed three assessments and a semi-structured interview. The second half of the capstone focused on gaining in-depth clinical experience while learning about the implementation of treatments, common diagnoses, assessments, and different professions that implement hippotherapy.  </a:t>
              </a:r>
              <a:r>
                <a:rPr lang="en-US" sz="3800" i="1" dirty="0"/>
                <a:t>Assessment Instruments:</a:t>
              </a:r>
              <a:r>
                <a:rPr lang="en-US" sz="3800" dirty="0"/>
                <a:t> </a:t>
              </a:r>
              <a:r>
                <a:rPr lang="en-US" sz="3800" dirty="0" err="1"/>
                <a:t>Pizzi</a:t>
              </a:r>
              <a:r>
                <a:rPr lang="en-US" sz="3800" dirty="0"/>
                <a:t> Health and Wellness Assessment (PHWA), Emotional Regulation Checklist (ERC), Strengths and Difficulties Questionnaire (SDQ), and a semi-structured interview were used to gauge the impact of adaptive riding on a child’s social, emotional, and family health.</a:t>
              </a:r>
            </a:p>
          </p:txBody>
        </p:sp>
      </p:grpSp>
      <p:grpSp>
        <p:nvGrpSpPr>
          <p:cNvPr id="98" name="Group 97" descr="Theory"/>
          <p:cNvGrpSpPr/>
          <p:nvPr/>
        </p:nvGrpSpPr>
        <p:grpSpPr>
          <a:xfrm>
            <a:off x="11705162" y="5176371"/>
            <a:ext cx="19067220" cy="8085367"/>
            <a:chOff x="-15510880" y="-18739240"/>
            <a:chExt cx="11773936" cy="13135258"/>
          </a:xfrm>
        </p:grpSpPr>
        <p:sp>
          <p:nvSpPr>
            <p:cNvPr id="100" name="Text Box 248"/>
            <p:cNvSpPr txBox="1">
              <a:spLocks noChangeArrowheads="1"/>
            </p:cNvSpPr>
            <p:nvPr/>
          </p:nvSpPr>
          <p:spPr bwMode="auto">
            <a:xfrm>
              <a:off x="-15493432" y="-18739240"/>
              <a:ext cx="11756488" cy="1250012"/>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THEORETICAL FOUNDATION</a:t>
              </a:r>
              <a:endParaRPr lang="en-US" altLang="zh-CN" sz="3200" b="1" dirty="0">
                <a:solidFill>
                  <a:schemeClr val="bg1"/>
                </a:solidFill>
                <a:latin typeface="Lucida Sans" pitchFamily="34" charset="0"/>
                <a:ea typeface="SimSun" pitchFamily="2" charset="-122"/>
                <a:cs typeface="Lucida Sans" pitchFamily="34" charset="0"/>
              </a:endParaRPr>
            </a:p>
          </p:txBody>
        </p:sp>
        <p:sp>
          <p:nvSpPr>
            <p:cNvPr id="99" name="Text Box 242" descr="Methods"/>
            <p:cNvSpPr txBox="1">
              <a:spLocks noChangeArrowheads="1"/>
            </p:cNvSpPr>
            <p:nvPr/>
          </p:nvSpPr>
          <p:spPr bwMode="auto">
            <a:xfrm>
              <a:off x="-15510880" y="-17454103"/>
              <a:ext cx="11773936" cy="11850121"/>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3800" dirty="0"/>
                <a:t>This capstone project was guided by two theories. The  </a:t>
              </a:r>
              <a:r>
                <a:rPr lang="en-US" sz="3800" i="1" dirty="0"/>
                <a:t>Environmental Health Occupational Well-Being (E-HOW) </a:t>
              </a:r>
              <a:r>
                <a:rPr lang="en-US" sz="3800" dirty="0"/>
                <a:t>is a holistic theory that breaks health into social, physical, mental/emotional, family, occupational, and spiritual health. It dives into the interacting components of health, environments and occupational participation (</a:t>
              </a:r>
              <a:r>
                <a:rPr lang="en-US" sz="3800" dirty="0" err="1"/>
                <a:t>Pizzi</a:t>
              </a:r>
              <a:r>
                <a:rPr lang="en-US" sz="3800" dirty="0"/>
                <a:t>, 2001; </a:t>
              </a:r>
              <a:r>
                <a:rPr lang="en-US" sz="3800" dirty="0" err="1"/>
                <a:t>Pizzi</a:t>
              </a:r>
              <a:r>
                <a:rPr lang="en-US" sz="3800" dirty="0"/>
                <a:t> &amp; Richards, 2017). The E-HOW guided the use of the PHWA and the semi-structured interview to focus on social, family, and mental/emotional health and how adaptive riding impacts health. The </a:t>
              </a:r>
              <a:r>
                <a:rPr lang="en-US" sz="3800" i="1" dirty="0"/>
                <a:t>Social Participation </a:t>
              </a:r>
              <a:r>
                <a:rPr lang="en-US" sz="3800" dirty="0"/>
                <a:t>frame of reference dives into a child’s function and dysfunction with emotional regulation, family habits and routines, environment support at home, environment support in school, environments for peer interaction, and peer interaction. The Social Participation frame of reference guided the use of the ERC, SDQ, and semi-structured interview to understand adaptive riding’s role in helping a child improve emotional regulation and social participation with peers and family</a:t>
              </a:r>
            </a:p>
          </p:txBody>
        </p:sp>
      </p:grpSp>
      <p:grpSp>
        <p:nvGrpSpPr>
          <p:cNvPr id="89" name="Group 88" descr="A depiction of the results from both the adaprive riding research study and the clinical experience of hippotherapy performed throughout the capstone." title="Results"/>
          <p:cNvGrpSpPr/>
          <p:nvPr/>
        </p:nvGrpSpPr>
        <p:grpSpPr>
          <a:xfrm>
            <a:off x="11765664" y="13554646"/>
            <a:ext cx="19019135" cy="12741949"/>
            <a:chOff x="-15689928" y="-3106587"/>
            <a:chExt cx="11411119" cy="10500150"/>
          </a:xfrm>
        </p:grpSpPr>
        <p:sp>
          <p:nvSpPr>
            <p:cNvPr id="91" name="Text Box 248" descr="Results"/>
            <p:cNvSpPr txBox="1">
              <a:spLocks noChangeArrowheads="1"/>
            </p:cNvSpPr>
            <p:nvPr/>
          </p:nvSpPr>
          <p:spPr bwMode="auto">
            <a:xfrm>
              <a:off x="-15689928" y="-3106587"/>
              <a:ext cx="11411119" cy="634067"/>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RESULTS</a:t>
              </a:r>
              <a:endParaRPr lang="en-US" altLang="zh-CN" sz="3200" b="1" dirty="0">
                <a:solidFill>
                  <a:schemeClr val="bg1"/>
                </a:solidFill>
                <a:latin typeface="Lucida Sans" pitchFamily="34" charset="0"/>
                <a:ea typeface="SimSun" pitchFamily="2" charset="-122"/>
                <a:cs typeface="Lucida Sans" pitchFamily="34" charset="0"/>
              </a:endParaRPr>
            </a:p>
          </p:txBody>
        </p:sp>
        <p:sp>
          <p:nvSpPr>
            <p:cNvPr id="90" name="Text Box 242"/>
            <p:cNvSpPr txBox="1">
              <a:spLocks noChangeArrowheads="1"/>
            </p:cNvSpPr>
            <p:nvPr/>
          </p:nvSpPr>
          <p:spPr bwMode="auto">
            <a:xfrm>
              <a:off x="-15689928" y="-2472520"/>
              <a:ext cx="11411119" cy="9866083"/>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3800" i="1" dirty="0"/>
                <a:t>Adaptive Riding Research Study: </a:t>
              </a:r>
              <a:r>
                <a:rPr lang="en-US" sz="3800" dirty="0"/>
                <a:t>Eleven</a:t>
              </a:r>
              <a:r>
                <a:rPr lang="en-US" sz="3800" i="1" dirty="0"/>
                <a:t> </a:t>
              </a:r>
              <a:r>
                <a:rPr lang="en-US" sz="3800" dirty="0"/>
                <a:t>participants with children aged 0-18 agreed to participate. All participants spent one session with the capstone student, reviewing and signing the consent form, completing all measures, and completing a semi-structured interview. The quantitative data was analyzed using the Statistical Package Science program (SPSS) for Windows, version 28.0 (2022). The qualitative data was analyzed using a content analysis (</a:t>
              </a:r>
              <a:r>
                <a:rPr lang="en-US" sz="3800" dirty="0" err="1"/>
                <a:t>Leedy</a:t>
              </a:r>
              <a:r>
                <a:rPr lang="en-US" sz="3800" dirty="0"/>
                <a:t> &amp; Ormrod, 2019). The capstone student transcribed and coded the recordings based on adaptive riding, social, emotional, and family health. Themes were identified based on common ideas from the parents, and descriptive information was added to support each theme (</a:t>
              </a:r>
              <a:r>
                <a:rPr lang="en-US" sz="3800" dirty="0" err="1"/>
                <a:t>Leedy</a:t>
              </a:r>
              <a:r>
                <a:rPr lang="en-US" sz="3800" dirty="0"/>
                <a:t> &amp; Ormrod, 2019). All information was added to a submission-ready manuscript.</a:t>
              </a:r>
            </a:p>
            <a:p>
              <a:r>
                <a:rPr lang="en-US" sz="3800" i="1" dirty="0"/>
                <a:t>In-depth Clinical Experience of Hippotherapy: </a:t>
              </a:r>
              <a:r>
                <a:rPr lang="en-US" sz="3800" dirty="0"/>
                <a:t>The capstone student observed and</a:t>
              </a:r>
            </a:p>
            <a:p>
              <a:r>
                <a:rPr lang="en-US" sz="3800" dirty="0"/>
                <a:t> participated in hippotherapy sessions implemented by speech pathologists, physical therapists, and occupational therapists. Additionally, the capstone student reached out to sites that offer hippotherapy. The capstone student created an assessment document from this information with a general description, age range, cost, and details on obtaining the assessment. In addition, an intervention schematic was created based on mounted and unmounted activities. Based on the children seen, a diagnoses schematic was created, differentiating diagnoses seen and the percentage of each diagnosis. A supplies schematic was developed based on adaptive riding and the hippotherapy sessions. The final component was a post to the </a:t>
              </a:r>
              <a:r>
                <a:rPr lang="en-US" sz="3800" dirty="0" err="1"/>
                <a:t>CommunOT</a:t>
              </a:r>
              <a:r>
                <a:rPr lang="en-US" sz="3800" dirty="0"/>
                <a:t> website (2024) explaining the role of physical therapists, speech pathologists, and occupational therapists when implementing hippotherapy.</a:t>
              </a:r>
            </a:p>
          </p:txBody>
        </p:sp>
      </p:grpSp>
      <p:grpSp>
        <p:nvGrpSpPr>
          <p:cNvPr id="28" name="Group 27" descr="Described the outcomes and results from both the clinical experience and the research study. " title="Discussion and Conclusion">
            <a:extLst>
              <a:ext uri="{FF2B5EF4-FFF2-40B4-BE49-F238E27FC236}">
                <a16:creationId xmlns:a16="http://schemas.microsoft.com/office/drawing/2014/main" id="{0424B117-63D0-7240-94FB-323056C6D21B}"/>
              </a:ext>
            </a:extLst>
          </p:cNvPr>
          <p:cNvGrpSpPr/>
          <p:nvPr/>
        </p:nvGrpSpPr>
        <p:grpSpPr>
          <a:xfrm>
            <a:off x="31133143" y="5213141"/>
            <a:ext cx="12499960" cy="14009562"/>
            <a:chOff x="-15703882" y="-3106587"/>
            <a:chExt cx="11425073" cy="10898794"/>
          </a:xfrm>
        </p:grpSpPr>
        <p:sp>
          <p:nvSpPr>
            <p:cNvPr id="30" name="Text Box 248" descr="Implications">
              <a:extLst>
                <a:ext uri="{FF2B5EF4-FFF2-40B4-BE49-F238E27FC236}">
                  <a16:creationId xmlns:a16="http://schemas.microsoft.com/office/drawing/2014/main" id="{1D4DF9BF-BD5A-0544-9764-D53B9FF8F1E1}"/>
                </a:ext>
              </a:extLst>
            </p:cNvPr>
            <p:cNvSpPr txBox="1">
              <a:spLocks noChangeArrowheads="1"/>
            </p:cNvSpPr>
            <p:nvPr/>
          </p:nvSpPr>
          <p:spPr bwMode="auto">
            <a:xfrm>
              <a:off x="-15689928" y="-3106587"/>
              <a:ext cx="11411119" cy="741036"/>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Discussion/Conclusion</a:t>
              </a:r>
              <a:endParaRPr lang="en-US" altLang="zh-CN" sz="3200" b="1" dirty="0">
                <a:solidFill>
                  <a:schemeClr val="bg1"/>
                </a:solidFill>
                <a:latin typeface="Lucida Sans" pitchFamily="34" charset="0"/>
                <a:ea typeface="SimSun" pitchFamily="2" charset="-122"/>
                <a:cs typeface="Lucida Sans" pitchFamily="34" charset="0"/>
              </a:endParaRPr>
            </a:p>
          </p:txBody>
        </p:sp>
        <p:sp>
          <p:nvSpPr>
            <p:cNvPr id="29" name="Text Box 242">
              <a:extLst>
                <a:ext uri="{FF2B5EF4-FFF2-40B4-BE49-F238E27FC236}">
                  <a16:creationId xmlns:a16="http://schemas.microsoft.com/office/drawing/2014/main" id="{6B21113B-8178-6849-9426-4BD31875BD24}"/>
                </a:ext>
              </a:extLst>
            </p:cNvPr>
            <p:cNvSpPr txBox="1">
              <a:spLocks noChangeArrowheads="1"/>
            </p:cNvSpPr>
            <p:nvPr/>
          </p:nvSpPr>
          <p:spPr bwMode="auto">
            <a:xfrm>
              <a:off x="-15703882" y="-2479597"/>
              <a:ext cx="11425071" cy="10271804"/>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4000" dirty="0"/>
                <a:t>During my capstone experience, I was able to create a submission-ready manuscript. The E-HOW and the social participation theories helped determine the use of the ERC, SDQ, and PHWA. In addition, they helped guide the questions for the semi-structured interview. Creating the manuscript expanded my ability to perform qualitative research and conduct an interview. The research taught me more about the children's health and the parents' perspective on adaptive riding. As I learned more about implementing hippotherapy, I gained a more in-depth knowledge of the assessments, interventions, supplies, and diagnoses commonly seen in hippotherapy. I learned more about the benefits of using the horse's movement to help children and how different professions use hippotherapy. Additionally, I recognized the foundational principles of hippotherapy, which can be translated into other settings. The information gathered through my capstone can provide me with detailed information to be used in future professions, even if it isn't in hippotherapy. The research will also be used to expand current evidence of the role adaptive riding has on a child's health.</a:t>
              </a:r>
            </a:p>
          </p:txBody>
        </p:sp>
      </p:grpSp>
      <p:grpSp>
        <p:nvGrpSpPr>
          <p:cNvPr id="86" name="Group 85" descr="Describes how the information gathered from the capstone project can be used for future use. " title="Implications"/>
          <p:cNvGrpSpPr/>
          <p:nvPr/>
        </p:nvGrpSpPr>
        <p:grpSpPr>
          <a:xfrm>
            <a:off x="11717575" y="26583360"/>
            <a:ext cx="19067224" cy="5915510"/>
            <a:chOff x="-15703882" y="-3106587"/>
            <a:chExt cx="11425073" cy="5697129"/>
          </a:xfrm>
        </p:grpSpPr>
        <p:sp>
          <p:nvSpPr>
            <p:cNvPr id="88" name="Text Box 248" descr="Implications"/>
            <p:cNvSpPr txBox="1">
              <a:spLocks noChangeArrowheads="1"/>
            </p:cNvSpPr>
            <p:nvPr/>
          </p:nvSpPr>
          <p:spPr bwMode="auto">
            <a:xfrm>
              <a:off x="-15689928" y="-3106587"/>
              <a:ext cx="11411119" cy="634067"/>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IMPLICATIONS</a:t>
              </a:r>
              <a:endParaRPr lang="en-US" altLang="zh-CN" sz="3200" b="1" dirty="0">
                <a:solidFill>
                  <a:schemeClr val="bg1"/>
                </a:solidFill>
                <a:latin typeface="Lucida Sans" pitchFamily="34" charset="0"/>
                <a:ea typeface="SimSun" pitchFamily="2" charset="-122"/>
                <a:cs typeface="Lucida Sans" pitchFamily="34" charset="0"/>
              </a:endParaRPr>
            </a:p>
          </p:txBody>
        </p:sp>
        <p:sp>
          <p:nvSpPr>
            <p:cNvPr id="87" name="Text Box 242"/>
            <p:cNvSpPr txBox="1">
              <a:spLocks noChangeArrowheads="1"/>
            </p:cNvSpPr>
            <p:nvPr/>
          </p:nvSpPr>
          <p:spPr bwMode="auto">
            <a:xfrm>
              <a:off x="-15703882" y="-2418863"/>
              <a:ext cx="11425071" cy="5009405"/>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4000" dirty="0"/>
                <a:t>The submission-ready manuscript will be submitted to a peer-reviewed journal. This will assist in defining the benefits of adaptive riding. However, continued research would be beneficial to see the impact of adaptive riding on social, mental, and family health. The in-depth clinical experience provided an opportunity to learn about hippotherapy and how the various components of this intervention can target different diagnoses. The foundational skills can be transferred to a more traditional site, such as using movement to meet sensory needs. Additionally, posting about hippotherapy can spread awareness of its benefits and uses.</a:t>
              </a:r>
            </a:p>
          </p:txBody>
        </p:sp>
      </p:grpSp>
      <p:pic>
        <p:nvPicPr>
          <p:cNvPr id="4" name="Picture 3" descr="A young girl sittingon a horse, while participating in a hipppotherapy session." title="Implementing Hippotherapy">
            <a:extLst>
              <a:ext uri="{FF2B5EF4-FFF2-40B4-BE49-F238E27FC236}">
                <a16:creationId xmlns:a16="http://schemas.microsoft.com/office/drawing/2014/main" id="{DDD30BCF-3FF8-6B4B-A65E-E0E453E34BE7}"/>
              </a:ext>
            </a:extLst>
          </p:cNvPr>
          <p:cNvPicPr>
            <a:picLocks noChangeAspect="1"/>
          </p:cNvPicPr>
          <p:nvPr/>
        </p:nvPicPr>
        <p:blipFill>
          <a:blip r:embed="rId3">
            <a:extLst>
              <a:ext uri="{28A0092B-C50C-407E-A947-70E740481C1C}">
                <a14:useLocalDpi xmlns:a14="http://schemas.microsoft.com/office/drawing/2010/main" val="0"/>
              </a:ext>
            </a:extLst>
          </a:blip>
          <a:stretch>
            <a:fillRect/>
          </a:stretch>
        </p:blipFill>
        <p:spPr>
          <a:xfrm>
            <a:off x="31849685" y="19502765"/>
            <a:ext cx="11082141" cy="5893164"/>
          </a:xfrm>
          <a:prstGeom prst="rect">
            <a:avLst/>
          </a:prstGeom>
        </p:spPr>
      </p:pic>
      <p:sp>
        <p:nvSpPr>
          <p:cNvPr id="51" name="Text Box 242">
            <a:extLst>
              <a:ext uri="{FF2B5EF4-FFF2-40B4-BE49-F238E27FC236}">
                <a16:creationId xmlns:a16="http://schemas.microsoft.com/office/drawing/2014/main" id="{1010FC09-0459-4DA9-AE7C-DB038ED36434}"/>
              </a:ext>
            </a:extLst>
          </p:cNvPr>
          <p:cNvSpPr txBox="1">
            <a:spLocks noChangeArrowheads="1"/>
          </p:cNvSpPr>
          <p:nvPr/>
        </p:nvSpPr>
        <p:spPr bwMode="auto">
          <a:xfrm>
            <a:off x="32301877" y="25587581"/>
            <a:ext cx="10091629" cy="892552"/>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4000" dirty="0"/>
              <a:t>Picture from the Making Strides Foundation.</a:t>
            </a:r>
          </a:p>
        </p:txBody>
      </p:sp>
      <p:sp>
        <p:nvSpPr>
          <p:cNvPr id="97" name="Text Box 248" descr="References&#10;"/>
          <p:cNvSpPr txBox="1">
            <a:spLocks noChangeArrowheads="1"/>
          </p:cNvSpPr>
          <p:nvPr/>
        </p:nvSpPr>
        <p:spPr bwMode="auto">
          <a:xfrm>
            <a:off x="31112569" y="27088163"/>
            <a:ext cx="12520532" cy="783772"/>
          </a:xfrm>
          <a:prstGeom prst="rect">
            <a:avLst/>
          </a:prstGeom>
          <a:solidFill>
            <a:srgbClr val="C00000"/>
          </a:solidFill>
          <a:ln w="19050">
            <a:noFill/>
            <a:miter lim="800000"/>
          </a:ln>
        </p:spPr>
        <p:txBody>
          <a:bodyPr wrap="square">
            <a:spAutoFit/>
          </a:bodyPr>
          <a:lstStyle>
            <a:defPPr>
              <a:defRPr kern="1200" smtId="4294967295"/>
            </a:defPPr>
            <a:lvl1pPr>
              <a:defRPr sz="2400">
                <a:solidFill>
                  <a:schemeClr val="tx1"/>
                </a:solidFill>
                <a:latin typeface="Times New Roman" pitchFamily="18" charset="0"/>
              </a:defRPr>
            </a:lvl1pPr>
            <a:lvl2pPr marL="742950" indent="-285750">
              <a:defRPr sz="2400">
                <a:solidFill>
                  <a:schemeClr val="tx1"/>
                </a:solidFill>
                <a:latin typeface="Times New Roman" pitchFamily="18" charset="0"/>
              </a:defRPr>
            </a:lvl2pPr>
            <a:lvl3pPr marL="1143000" indent="-228600">
              <a:defRPr sz="2400">
                <a:solidFill>
                  <a:schemeClr val="tx1"/>
                </a:solidFill>
                <a:latin typeface="Times New Roman" pitchFamily="18" charset="0"/>
              </a:defRPr>
            </a:lvl3pPr>
            <a:lvl4pPr marL="1600200" indent="-228600">
              <a:defRPr sz="2400">
                <a:solidFill>
                  <a:schemeClr val="tx1"/>
                </a:solidFill>
                <a:latin typeface="Times New Roman" pitchFamily="18" charset="0"/>
              </a:defRPr>
            </a:lvl4pPr>
            <a:lvl5pPr marL="2057400" indent="-22860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r>
              <a:rPr lang="en-US" altLang="zh-CN" sz="4400" b="1" dirty="0">
                <a:solidFill>
                  <a:schemeClr val="bg1"/>
                </a:solidFill>
                <a:latin typeface="Lucida Sans" pitchFamily="34" charset="0"/>
                <a:ea typeface="SimSun" pitchFamily="2" charset="-122"/>
                <a:cs typeface="Lucida Sans" pitchFamily="34" charset="0"/>
              </a:rPr>
              <a:t>REFERENES</a:t>
            </a:r>
            <a:endParaRPr lang="en-US" altLang="zh-CN" sz="3200" b="1" dirty="0">
              <a:solidFill>
                <a:schemeClr val="bg1"/>
              </a:solidFill>
              <a:latin typeface="Lucida Sans" pitchFamily="34" charset="0"/>
              <a:ea typeface="SimSun" pitchFamily="2" charset="-122"/>
              <a:cs typeface="Lucida Sans" pitchFamily="34" charset="0"/>
            </a:endParaRPr>
          </a:p>
        </p:txBody>
      </p:sp>
      <p:sp>
        <p:nvSpPr>
          <p:cNvPr id="96" name="Text Box 242"/>
          <p:cNvSpPr txBox="1">
            <a:spLocks noChangeArrowheads="1"/>
          </p:cNvSpPr>
          <p:nvPr/>
        </p:nvSpPr>
        <p:spPr bwMode="auto">
          <a:xfrm>
            <a:off x="31133143" y="27884518"/>
            <a:ext cx="12499958" cy="4585871"/>
          </a:xfrm>
          <a:prstGeom prst="rect">
            <a:avLst/>
          </a:prstGeom>
          <a:solidFill>
            <a:schemeClr val="bg1"/>
          </a:solidFill>
          <a:ln w="57150" cmpd="thinThick">
            <a:noFill/>
            <a:miter lim="800000"/>
          </a:ln>
          <a:extLst>
            <a:ext uri="{AF507438-7753-43E0-B8FC-AC1667EBCBE1}">
              <a14:hiddenEffects xmlns:a14="http://schemas.microsoft.com/office/drawing/2010/main">
                <a:effectLst>
                  <a:outerShdw dist="35921" dir="2700000" algn="ctr" rotWithShape="0">
                    <a:schemeClr val="bg2"/>
                  </a:outerShdw>
                </a:effectLst>
              </a14:hiddenEffects>
            </a:ext>
          </a:extLst>
        </p:spPr>
        <p:txBody>
          <a:bodyPr wrap="square" lIns="182880" tIns="91440" rIns="182880" bIns="182880">
            <a:spAutoFit/>
          </a:bodyPr>
          <a:lstStyle>
            <a:defPPr>
              <a:defRPr kern="1200" smtId="4294967295"/>
            </a:defPPr>
            <a:lvl1pPr marL="228600" indent="-228600" defTabSz="612775">
              <a:defRPr sz="2400">
                <a:solidFill>
                  <a:schemeClr val="tx1"/>
                </a:solidFill>
                <a:latin typeface="Times New Roman" pitchFamily="18" charset="0"/>
              </a:defRPr>
            </a:lvl1pPr>
            <a:lvl2pPr marL="742950" indent="-285750" defTabSz="612775">
              <a:defRPr sz="2400">
                <a:solidFill>
                  <a:schemeClr val="tx1"/>
                </a:solidFill>
                <a:latin typeface="Times New Roman" pitchFamily="18" charset="0"/>
              </a:defRPr>
            </a:lvl2pPr>
            <a:lvl3pPr marL="1143000" indent="-228600" defTabSz="612775">
              <a:defRPr sz="2400">
                <a:solidFill>
                  <a:schemeClr val="tx1"/>
                </a:solidFill>
                <a:latin typeface="Times New Roman" pitchFamily="18" charset="0"/>
              </a:defRPr>
            </a:lvl3pPr>
            <a:lvl4pPr marL="1600200" indent="-228600" defTabSz="612775">
              <a:defRPr sz="2400">
                <a:solidFill>
                  <a:schemeClr val="tx1"/>
                </a:solidFill>
                <a:latin typeface="Times New Roman" pitchFamily="18" charset="0"/>
              </a:defRPr>
            </a:lvl4pPr>
            <a:lvl5pPr marL="2057400" indent="-228600" defTabSz="612775">
              <a:defRPr sz="2400">
                <a:solidFill>
                  <a:schemeClr val="tx1"/>
                </a:solidFill>
                <a:latin typeface="Times New Roman" pitchFamily="18" charset="0"/>
              </a:defRPr>
            </a:lvl5pPr>
            <a:lvl6pPr marL="2514600" indent="-228600" defTabSz="612775" eaLnBrk="0" fontAlgn="base" hangingPunct="0">
              <a:spcBef>
                <a:spcPct val="0"/>
              </a:spcBef>
              <a:spcAft>
                <a:spcPct val="0"/>
              </a:spcAft>
              <a:defRPr sz="2400">
                <a:solidFill>
                  <a:schemeClr val="tx1"/>
                </a:solidFill>
                <a:latin typeface="Times New Roman" pitchFamily="18" charset="0"/>
              </a:defRPr>
            </a:lvl6pPr>
            <a:lvl7pPr marL="2971800" indent="-228600" defTabSz="612775" eaLnBrk="0" fontAlgn="base" hangingPunct="0">
              <a:spcBef>
                <a:spcPct val="0"/>
              </a:spcBef>
              <a:spcAft>
                <a:spcPct val="0"/>
              </a:spcAft>
              <a:defRPr sz="2400">
                <a:solidFill>
                  <a:schemeClr val="tx1"/>
                </a:solidFill>
                <a:latin typeface="Times New Roman" pitchFamily="18" charset="0"/>
              </a:defRPr>
            </a:lvl7pPr>
            <a:lvl8pPr marL="3429000" indent="-228600" defTabSz="612775" eaLnBrk="0" fontAlgn="base" hangingPunct="0">
              <a:spcBef>
                <a:spcPct val="0"/>
              </a:spcBef>
              <a:spcAft>
                <a:spcPct val="0"/>
              </a:spcAft>
              <a:defRPr sz="2400">
                <a:solidFill>
                  <a:schemeClr val="tx1"/>
                </a:solidFill>
                <a:latin typeface="Times New Roman" pitchFamily="18" charset="0"/>
              </a:defRPr>
            </a:lvl8pPr>
            <a:lvl9pPr marL="3886200" indent="-228600" defTabSz="612775" eaLnBrk="0" fontAlgn="base" hangingPunct="0">
              <a:spcBef>
                <a:spcPct val="0"/>
              </a:spcBef>
              <a:spcAft>
                <a:spcPct val="0"/>
              </a:spcAft>
              <a:defRPr sz="2400">
                <a:solidFill>
                  <a:schemeClr val="tx1"/>
                </a:solidFill>
                <a:latin typeface="Times New Roman" pitchFamily="18" charset="0"/>
              </a:defRPr>
            </a:lvl9pPr>
          </a:lstStyle>
          <a:p>
            <a:r>
              <a:rPr lang="en-US" sz="4000" dirty="0"/>
              <a:t>Please use this QR code to review my reference list. Thank you!</a:t>
            </a:r>
          </a:p>
          <a:p>
            <a:endParaRPr lang="en-US" sz="4000" dirty="0"/>
          </a:p>
          <a:p>
            <a:endParaRPr lang="en-US" sz="4000" dirty="0"/>
          </a:p>
          <a:p>
            <a:endParaRPr lang="en-US" sz="4000" dirty="0"/>
          </a:p>
          <a:p>
            <a:endParaRPr lang="en-US" sz="4000" dirty="0"/>
          </a:p>
          <a:p>
            <a:endParaRPr lang="en-US" sz="4000" dirty="0"/>
          </a:p>
        </p:txBody>
      </p:sp>
      <p:pic>
        <p:nvPicPr>
          <p:cNvPr id="6" name="Picture 5" descr="QR Code for references" title="QR Code">
            <a:extLst>
              <a:ext uri="{FF2B5EF4-FFF2-40B4-BE49-F238E27FC236}">
                <a16:creationId xmlns:a16="http://schemas.microsoft.com/office/drawing/2014/main" id="{6EF56D68-1ADE-E840-BCE2-661296C49D06}"/>
              </a:ext>
            </a:extLst>
          </p:cNvPr>
          <p:cNvPicPr>
            <a:picLocks noChangeAspect="1"/>
          </p:cNvPicPr>
          <p:nvPr/>
        </p:nvPicPr>
        <p:blipFill>
          <a:blip r:embed="rId4">
            <a:extLst>
              <a:ext uri="{28A0092B-C50C-407E-A947-70E740481C1C}">
                <a14:useLocalDpi xmlns:a14="http://schemas.microsoft.com/office/drawing/2010/main" val="0"/>
              </a:ext>
            </a:extLst>
          </a:blip>
          <a:stretch>
            <a:fillRect/>
          </a:stretch>
        </p:blipFill>
        <p:spPr>
          <a:xfrm>
            <a:off x="35675709" y="28609218"/>
            <a:ext cx="3343964" cy="3343964"/>
          </a:xfrm>
          <a:prstGeom prst="rect">
            <a:avLst/>
          </a:prstGeom>
        </p:spPr>
      </p:pic>
    </p:spTree>
    <p:extLst>
      <p:ext uri="{BB962C8B-B14F-4D97-AF65-F5344CB8AC3E}">
        <p14:creationId xmlns:p14="http://schemas.microsoft.com/office/powerpoint/2010/main" val="2760284468"/>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68E8869DDA67964B8FB4FD8AA48D3C57" ma:contentTypeVersion="14" ma:contentTypeDescription="Create a new document." ma:contentTypeScope="" ma:versionID="5e33e433261b1f76cd6d8ed197b3d492">
  <xsd:schema xmlns:xsd="http://www.w3.org/2001/XMLSchema" xmlns:xs="http://www.w3.org/2001/XMLSchema" xmlns:p="http://schemas.microsoft.com/office/2006/metadata/properties" xmlns:ns3="9a60a4d2-0f98-4fb9-9e40-5436d8fac892" xmlns:ns4="591b506e-ba73-43c6-85ee-8a3d5d1e65de" targetNamespace="http://schemas.microsoft.com/office/2006/metadata/properties" ma:root="true" ma:fieldsID="4e0f840e5448202190289bc80ce1aabd" ns3:_="" ns4:_="">
    <xsd:import namespace="9a60a4d2-0f98-4fb9-9e40-5436d8fac892"/>
    <xsd:import namespace="591b506e-ba73-43c6-85ee-8a3d5d1e65de"/>
    <xsd:element name="properties">
      <xsd:complexType>
        <xsd:sequence>
          <xsd:element name="documentManagement">
            <xsd:complexType>
              <xsd:all>
                <xsd:element ref="ns3:SharedWithUsers" minOccurs="0"/>
                <xsd:element ref="ns3:SharedWithDetails" minOccurs="0"/>
                <xsd:element ref="ns3:SharingHintHash" minOccurs="0"/>
                <xsd:element ref="ns4:MediaServiceMetadata" minOccurs="0"/>
                <xsd:element ref="ns4:MediaServiceFastMetadata" minOccurs="0"/>
                <xsd:element ref="ns4:MediaServiceDateTaken" minOccurs="0"/>
                <xsd:element ref="ns4:MediaServiceAutoTags" minOccurs="0"/>
                <xsd:element ref="ns4:MediaServiceOCR" minOccurs="0"/>
                <xsd:element ref="ns4:MediaServiceLocation" minOccurs="0"/>
                <xsd:element ref="ns4:MediaServiceEventHashCode" minOccurs="0"/>
                <xsd:element ref="ns4:MediaServiceGenerationTime" minOccurs="0"/>
                <xsd:element ref="ns4:MediaServiceAutoKeyPoints" minOccurs="0"/>
                <xsd:element ref="ns4:MediaServiceKeyPoints" minOccurs="0"/>
                <xsd:element ref="ns4:MediaLengthInSecond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9a60a4d2-0f98-4fb9-9e40-5436d8fac892" elementFormDefault="qualified">
    <xsd:import namespace="http://schemas.microsoft.com/office/2006/documentManagement/types"/>
    <xsd:import namespace="http://schemas.microsoft.com/office/infopath/2007/PartnerControls"/>
    <xsd:element name="SharedWithUsers" ma:index="8" nillable="true" ma:displayName="Shared With" ma:description=""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description="" ma:internalName="SharedWithDetails" ma:readOnly="true">
      <xsd:simpleType>
        <xsd:restriction base="dms:Note">
          <xsd:maxLength value="255"/>
        </xsd:restriction>
      </xsd:simpleType>
    </xsd:element>
    <xsd:element name="SharingHintHash" ma:index="10" nillable="true" ma:displayName="Sharing Hint Hash" ma:description="" ma:hidden="true" ma:internalName="SharingHintHash"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91b506e-ba73-43c6-85ee-8a3d5d1e65de" elementFormDefault="qualified">
    <xsd:import namespace="http://schemas.microsoft.com/office/2006/documentManagement/types"/>
    <xsd:import namespace="http://schemas.microsoft.com/office/infopath/2007/PartnerControls"/>
    <xsd:element name="MediaServiceMetadata" ma:index="11" nillable="true" ma:displayName="MediaServiceMetadata" ma:description="" ma:hidden="true" ma:internalName="MediaServiceMetadata" ma:readOnly="true">
      <xsd:simpleType>
        <xsd:restriction base="dms:Note"/>
      </xsd:simpleType>
    </xsd:element>
    <xsd:element name="MediaServiceFastMetadata" ma:index="12" nillable="true" ma:displayName="MediaServiceFastMetadata" ma:description="" ma:hidden="true" ma:internalName="MediaServiceFastMetadata" ma:readOnly="true">
      <xsd:simpleType>
        <xsd:restriction base="dms:Note"/>
      </xsd:simpleType>
    </xsd:element>
    <xsd:element name="MediaServiceDateTaken" ma:index="13" nillable="true" ma:displayName="MediaServiceDateTaken" ma:description="" ma:hidden="true" ma:internalName="MediaServiceDateTaken" ma:readOnly="true">
      <xsd:simpleType>
        <xsd:restriction base="dms:Text"/>
      </xsd:simpleType>
    </xsd:element>
    <xsd:element name="MediaServiceAutoTags" ma:index="14" nillable="true" ma:displayName="MediaServiceAutoTags" ma:description="" ma:internalName="MediaServiceAutoTags" ma:readOnly="true">
      <xsd:simpleType>
        <xsd:restriction base="dms:Text"/>
      </xsd:simpleType>
    </xsd:element>
    <xsd:element name="MediaServiceOCR" ma:index="15" nillable="true" ma:displayName="MediaServiceOCR" ma:internalName="MediaServiceOCR" ma:readOnly="true">
      <xsd:simpleType>
        <xsd:restriction base="dms:Note">
          <xsd:maxLength value="255"/>
        </xsd:restriction>
      </xsd:simpleType>
    </xsd:element>
    <xsd:element name="MediaServiceLocation" ma:index="16" nillable="true" ma:displayName="MediaServiceLocation" ma:internalName="MediaServiceLocation" ma:readOnly="true">
      <xsd:simpleType>
        <xsd:restriction base="dms:Text"/>
      </xsd:simpleType>
    </xsd:element>
    <xsd:element name="MediaServiceEventHashCode" ma:index="17" nillable="true" ma:displayName="MediaServiceEventHashCode" ma:hidden="true" ma:internalName="MediaServiceEventHashCode" ma:readOnly="true">
      <xsd:simpleType>
        <xsd:restriction base="dms:Text"/>
      </xsd:simpleType>
    </xsd:element>
    <xsd:element name="MediaServiceGenerationTime" ma:index="18" nillable="true" ma:displayName="MediaServiceGenerationTime" ma:hidden="true" ma:internalName="MediaServiceGenerationTime" ma:readOnly="true">
      <xsd:simpleType>
        <xsd:restriction base="dms:Text"/>
      </xsd:simpleType>
    </xsd:element>
    <xsd:element name="MediaServiceAutoKeyPoints" ma:index="19" nillable="true" ma:displayName="MediaServiceAutoKeyPoints" ma:hidden="true" ma:internalName="MediaServiceAutoKeyPoints" ma:readOnly="true">
      <xsd:simpleType>
        <xsd:restriction base="dms:Note"/>
      </xsd:simpleType>
    </xsd:element>
    <xsd:element name="MediaServiceKeyPoints" ma:index="20" nillable="true" ma:displayName="KeyPoints" ma:internalName="MediaServiceKeyPoints" ma:readOnly="true">
      <xsd:simpleType>
        <xsd:restriction base="dms:Note">
          <xsd:maxLength value="255"/>
        </xsd:restriction>
      </xsd:simpleType>
    </xsd:element>
    <xsd:element name="MediaLengthInSeconds" ma:index="21" nillable="true" ma:displayName="MediaLengthInSeconds" ma:hidden="true" ma:internalName="MediaLengthInSeconds" ma:readOnly="true">
      <xsd:simpleType>
        <xsd:restriction base="dms:Unknow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mso-contentType ?>
<FormTemplates xmlns="http://schemas.microsoft.com/sharepoint/v3/contenttype/forms">
  <Display>DocumentLibraryForm</Display>
  <Edit>DocumentLibraryForm</Edit>
  <New>DocumentLibraryForm</New>
</FormTemplates>
</file>

<file path=customXml/item3.xml><?xml version="1.0" encoding="utf-8"?>
<p:properties xmlns:p="http://schemas.microsoft.com/office/2006/metadata/properties" xmlns:xsi="http://www.w3.org/2001/XMLSchema-instance" xmlns:pc="http://schemas.microsoft.com/office/infopath/2007/PartnerControls">
  <documentManagement/>
</p:properties>
</file>

<file path=customXml/itemProps1.xml><?xml version="1.0" encoding="utf-8"?>
<ds:datastoreItem xmlns:ds="http://schemas.openxmlformats.org/officeDocument/2006/customXml" ds:itemID="{10BFB52B-FF87-4BB7-90A3-C96EBEFFA304}">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9a60a4d2-0f98-4fb9-9e40-5436d8fac892"/>
    <ds:schemaRef ds:uri="591b506e-ba73-43c6-85ee-8a3d5d1e65de"/>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BB412C69-941D-4904-8E18-5F7DFCE88D59}">
  <ds:schemaRefs>
    <ds:schemaRef ds:uri="http://schemas.microsoft.com/sharepoint/v3/contenttype/forms"/>
  </ds:schemaRefs>
</ds:datastoreItem>
</file>

<file path=customXml/itemProps3.xml><?xml version="1.0" encoding="utf-8"?>
<ds:datastoreItem xmlns:ds="http://schemas.openxmlformats.org/officeDocument/2006/customXml" ds:itemID="{92C55C2D-2A77-4BD2-B906-316CCB505470}">
  <ds:schemaRefs>
    <ds:schemaRef ds:uri="http://purl.org/dc/terms/"/>
    <ds:schemaRef ds:uri="http://schemas.openxmlformats.org/package/2006/metadata/core-properties"/>
    <ds:schemaRef ds:uri="http://schemas.microsoft.com/office/2006/documentManagement/types"/>
    <ds:schemaRef ds:uri="http://schemas.microsoft.com/office/infopath/2007/PartnerControls"/>
    <ds:schemaRef ds:uri="http://purl.org/dc/elements/1.1/"/>
    <ds:schemaRef ds:uri="http://schemas.microsoft.com/office/2006/metadata/properties"/>
    <ds:schemaRef ds:uri="591b506e-ba73-43c6-85ee-8a3d5d1e65de"/>
    <ds:schemaRef ds:uri="9a60a4d2-0f98-4fb9-9e40-5436d8fac892"/>
    <ds:schemaRef ds:uri="http://www.w3.org/XML/1998/namespace"/>
    <ds:schemaRef ds:uri="http://purl.org/dc/dcmitype/"/>
  </ds:schemaRefs>
</ds:datastoreItem>
</file>

<file path=docProps/app.xml><?xml version="1.0" encoding="utf-8"?>
<Properties xmlns="http://schemas.openxmlformats.org/officeDocument/2006/extended-properties" xmlns:vt="http://schemas.openxmlformats.org/officeDocument/2006/docPropsVTypes">
  <Template>Office Theme</Template>
  <TotalTime>59341</TotalTime>
  <Words>1185</Words>
  <Application>Microsoft Macintosh PowerPoint</Application>
  <PresentationFormat>Custom</PresentationFormat>
  <Paragraphs>23</Paragraphs>
  <Slides>1</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1</vt:i4>
      </vt:variant>
    </vt:vector>
  </HeadingPairs>
  <TitlesOfParts>
    <vt:vector size="8" baseType="lpstr">
      <vt:lpstr>SimSun</vt:lpstr>
      <vt:lpstr>Arial</vt:lpstr>
      <vt:lpstr>Calibri</vt:lpstr>
      <vt:lpstr>Calibri Light</vt:lpstr>
      <vt:lpstr>Lucida Sans</vt:lpstr>
      <vt:lpstr>Times New Roman</vt:lpstr>
      <vt:lpstr>Office Theme</vt:lpstr>
      <vt:lpstr> Say Neigh to Poor Health: Exploring the Impact of Equine Assisted Services on Children’s Health By Courtney Barrus, OTS Faculty mentor: Dr. Allison Naber </vt:lpstr>
    </vt:vector>
  </TitlesOfParts>
  <Company>USD</Company>
  <LinksUpToDate>false</LinksUpToDate>
  <SharedDoc>false</SharedDoc>
  <HyperlinksChanged>false</HyperlinksChanged>
  <AppVersion>16.0016</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Lucas Molitor, Whitney</dc:creator>
  <cp:lastModifiedBy>Microsoft Office User</cp:lastModifiedBy>
  <cp:revision>62</cp:revision>
  <cp:lastPrinted>2024-04-17T23:04:41Z</cp:lastPrinted>
  <dcterms:created xsi:type="dcterms:W3CDTF">2018-12-04T21:32:16Z</dcterms:created>
  <dcterms:modified xsi:type="dcterms:W3CDTF">2024-04-23T01:46:39Z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0x01010068E8869DDA67964B8FB4FD8AA48D3C57</vt:lpwstr>
  </property>
</Properties>
</file>