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4"/>
  </p:notesMasterIdLst>
  <p:handoutMasterIdLst>
    <p:handoutMasterId r:id="rId25"/>
  </p:handoutMasterIdLst>
  <p:sldIdLst>
    <p:sldId id="256" r:id="rId2"/>
    <p:sldId id="257" r:id="rId3"/>
    <p:sldId id="259" r:id="rId4"/>
    <p:sldId id="258" r:id="rId5"/>
    <p:sldId id="261" r:id="rId6"/>
    <p:sldId id="262" r:id="rId7"/>
    <p:sldId id="263" r:id="rId8"/>
    <p:sldId id="260" r:id="rId9"/>
    <p:sldId id="267" r:id="rId10"/>
    <p:sldId id="264" r:id="rId11"/>
    <p:sldId id="265" r:id="rId12"/>
    <p:sldId id="276" r:id="rId13"/>
    <p:sldId id="268" r:id="rId14"/>
    <p:sldId id="269" r:id="rId15"/>
    <p:sldId id="271" r:id="rId16"/>
    <p:sldId id="272" r:id="rId17"/>
    <p:sldId id="273" r:id="rId18"/>
    <p:sldId id="274" r:id="rId19"/>
    <p:sldId id="275" r:id="rId20"/>
    <p:sldId id="277" r:id="rId21"/>
    <p:sldId id="266" r:id="rId22"/>
    <p:sldId id="270" r:id="rId23"/>
  </p:sldIdLst>
  <p:sldSz cx="9144000" cy="5143500" type="screen16x9"/>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9937"/>
    <a:srgbClr val="981B26"/>
    <a:srgbClr val="AD0000"/>
    <a:srgbClr val="5382B0"/>
    <a:srgbClr val="456A8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9241" autoAdjust="0"/>
  </p:normalViewPr>
  <p:slideViewPr>
    <p:cSldViewPr>
      <p:cViewPr varScale="1">
        <p:scale>
          <a:sx n="122" d="100"/>
          <a:sy n="122" d="100"/>
        </p:scale>
        <p:origin x="474" y="9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AD334EE-3F5F-314E-9D00-8E176401BFE4}" type="datetimeFigureOut">
              <a:rPr lang="en-US" smtClean="0"/>
              <a:t>2/1/2019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22EB77D-DF4B-2A47-8949-7D668209833F}" type="slidenum">
              <a:rPr lang="en-US" smtClean="0"/>
              <a:t>‹#›</a:t>
            </a:fld>
            <a:endParaRPr lang="en-US"/>
          </a:p>
        </p:txBody>
      </p:sp>
    </p:spTree>
    <p:extLst>
      <p:ext uri="{BB962C8B-B14F-4D97-AF65-F5344CB8AC3E}">
        <p14:creationId xmlns:p14="http://schemas.microsoft.com/office/powerpoint/2010/main" val="270950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17313FCC-3851-B941-BCD9-1FCB9D55E8D1}" type="datetimeFigureOut">
              <a:rPr lang="en-US"/>
              <a:pPr>
                <a:defRPr/>
              </a:pPr>
              <a:t>2/1/2019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028B39A3-0CA8-E746-8C87-9690715C0A04}" type="slidenum">
              <a:rPr lang="en-US"/>
              <a:pPr>
                <a:defRPr/>
              </a:pPr>
              <a:t>‹#›</a:t>
            </a:fld>
            <a:endParaRPr lang="en-US"/>
          </a:p>
        </p:txBody>
      </p:sp>
    </p:spTree>
    <p:extLst>
      <p:ext uri="{BB962C8B-B14F-4D97-AF65-F5344CB8AC3E}">
        <p14:creationId xmlns:p14="http://schemas.microsoft.com/office/powerpoint/2010/main" val="111372339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_ENREF_23"/><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_ENREF_68"/><Relationship Id="rId5" Type="http://schemas.openxmlformats.org/officeDocument/2006/relationships/hyperlink" Target="#_ENREF_67"/><Relationship Id="rId4" Type="http://schemas.openxmlformats.org/officeDocument/2006/relationships/hyperlink" Target="#_ENREF_47"/></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_ENREF_70"/><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_ENREF_71"/></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28B39A3-0CA8-E746-8C87-9690715C0A04}" type="slidenum">
              <a:rPr lang="en-US" smtClean="0"/>
              <a:pPr>
                <a:defRPr/>
              </a:pPr>
              <a:t>1</a:t>
            </a:fld>
            <a:endParaRPr lang="en-US"/>
          </a:p>
        </p:txBody>
      </p:sp>
    </p:spTree>
    <p:extLst>
      <p:ext uri="{BB962C8B-B14F-4D97-AF65-F5344CB8AC3E}">
        <p14:creationId xmlns:p14="http://schemas.microsoft.com/office/powerpoint/2010/main" val="2602443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28B39A3-0CA8-E746-8C87-9690715C0A04}" type="slidenum">
              <a:rPr lang="en-US" smtClean="0"/>
              <a:pPr>
                <a:defRPr/>
              </a:pPr>
              <a:t>12</a:t>
            </a:fld>
            <a:endParaRPr lang="en-US"/>
          </a:p>
        </p:txBody>
      </p:sp>
    </p:spTree>
    <p:extLst>
      <p:ext uri="{BB962C8B-B14F-4D97-AF65-F5344CB8AC3E}">
        <p14:creationId xmlns:p14="http://schemas.microsoft.com/office/powerpoint/2010/main" val="155977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28B39A3-0CA8-E746-8C87-9690715C0A04}" type="slidenum">
              <a:rPr lang="en-US" smtClean="0"/>
              <a:pPr>
                <a:defRPr/>
              </a:pPr>
              <a:t>13</a:t>
            </a:fld>
            <a:endParaRPr lang="en-US"/>
          </a:p>
        </p:txBody>
      </p:sp>
    </p:spTree>
    <p:extLst>
      <p:ext uri="{BB962C8B-B14F-4D97-AF65-F5344CB8AC3E}">
        <p14:creationId xmlns:p14="http://schemas.microsoft.com/office/powerpoint/2010/main" val="547051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NS in main effect and interaction: ACT, Math anxiety, task difficulty, required effort</a:t>
            </a:r>
            <a:endParaRPr lang="en-US" dirty="0"/>
          </a:p>
        </p:txBody>
      </p:sp>
      <p:sp>
        <p:nvSpPr>
          <p:cNvPr id="4" name="Slide Number Placeholder 3"/>
          <p:cNvSpPr>
            <a:spLocks noGrp="1"/>
          </p:cNvSpPr>
          <p:nvPr>
            <p:ph type="sldNum" sz="quarter" idx="10"/>
          </p:nvPr>
        </p:nvSpPr>
        <p:spPr/>
        <p:txBody>
          <a:bodyPr/>
          <a:lstStyle/>
          <a:p>
            <a:pPr>
              <a:defRPr/>
            </a:pPr>
            <a:fld id="{028B39A3-0CA8-E746-8C87-9690715C0A04}" type="slidenum">
              <a:rPr lang="en-US" smtClean="0"/>
              <a:pPr>
                <a:defRPr/>
              </a:pPr>
              <a:t>15</a:t>
            </a:fld>
            <a:endParaRPr lang="en-US"/>
          </a:p>
        </p:txBody>
      </p:sp>
    </p:spTree>
    <p:extLst>
      <p:ext uri="{BB962C8B-B14F-4D97-AF65-F5344CB8AC3E}">
        <p14:creationId xmlns:p14="http://schemas.microsoft.com/office/powerpoint/2010/main" val="2675795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 = probability of passing</a:t>
            </a:r>
            <a:endParaRPr lang="en-US" dirty="0"/>
          </a:p>
        </p:txBody>
      </p:sp>
      <p:sp>
        <p:nvSpPr>
          <p:cNvPr id="4" name="Slide Number Placeholder 3"/>
          <p:cNvSpPr>
            <a:spLocks noGrp="1"/>
          </p:cNvSpPr>
          <p:nvPr>
            <p:ph type="sldNum" sz="quarter" idx="10"/>
          </p:nvPr>
        </p:nvSpPr>
        <p:spPr/>
        <p:txBody>
          <a:bodyPr/>
          <a:lstStyle/>
          <a:p>
            <a:pPr>
              <a:defRPr/>
            </a:pPr>
            <a:fld id="{028B39A3-0CA8-E746-8C87-9690715C0A04}" type="slidenum">
              <a:rPr lang="en-US" smtClean="0"/>
              <a:pPr>
                <a:defRPr/>
              </a:pPr>
              <a:t>16</a:t>
            </a:fld>
            <a:endParaRPr lang="en-US"/>
          </a:p>
        </p:txBody>
      </p:sp>
    </p:spTree>
    <p:extLst>
      <p:ext uri="{BB962C8B-B14F-4D97-AF65-F5344CB8AC3E}">
        <p14:creationId xmlns:p14="http://schemas.microsoft.com/office/powerpoint/2010/main" val="3828909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Conclude math anxiety</a:t>
            </a:r>
            <a:r>
              <a:rPr lang="en-US" baseline="0" dirty="0" smtClean="0"/>
              <a:t> might vary by ability group, but it doesn’t differentially affect performance by ability group.  (No significant main effect may be due to large relationship with self-efficacy)</a:t>
            </a:r>
          </a:p>
          <a:p>
            <a:r>
              <a:rPr lang="en-US" baseline="0" dirty="0" smtClean="0"/>
              <a:t>SE &amp; ability belief: who is the comparison group – within group or between groups?</a:t>
            </a:r>
          </a:p>
          <a:p>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ＭＳ Ｐゴシック" charset="0"/>
              </a:rPr>
              <a:t>Ability belief focuses on comparison to others as well as general beliefs about abilities (</a:t>
            </a:r>
            <a:r>
              <a:rPr lang="en-US" sz="1200" u="none" strike="noStrike" kern="1200" dirty="0" smtClean="0">
                <a:solidFill>
                  <a:schemeClr val="tx1"/>
                </a:solidFill>
                <a:effectLst/>
                <a:latin typeface="+mn-lt"/>
                <a:ea typeface="ＭＳ Ｐゴシック" charset="0"/>
                <a:cs typeface="ＭＳ Ｐゴシック" charset="0"/>
                <a:hlinkClick r:id="rId3" action="ppaction://hlinkfile" tooltip="Eccles, 1995 #57"/>
              </a:rPr>
              <a:t>Eccles &amp; </a:t>
            </a:r>
            <a:r>
              <a:rPr lang="en-US" sz="1200" u="none" strike="noStrike" kern="1200" dirty="0" err="1" smtClean="0">
                <a:solidFill>
                  <a:schemeClr val="tx1"/>
                </a:solidFill>
                <a:effectLst/>
                <a:latin typeface="+mn-lt"/>
                <a:ea typeface="ＭＳ Ｐゴシック" charset="0"/>
                <a:cs typeface="ＭＳ Ｐゴシック" charset="0"/>
                <a:hlinkClick r:id="rId3" action="ppaction://hlinkfile" tooltip="Eccles, 1995 #57"/>
              </a:rPr>
              <a:t>Wigfield</a:t>
            </a:r>
            <a:r>
              <a:rPr lang="en-US" sz="1200" u="none" strike="noStrike" kern="1200" dirty="0" smtClean="0">
                <a:solidFill>
                  <a:schemeClr val="tx1"/>
                </a:solidFill>
                <a:effectLst/>
                <a:latin typeface="+mn-lt"/>
                <a:ea typeface="ＭＳ Ｐゴシック" charset="0"/>
                <a:cs typeface="ＭＳ Ｐゴシック" charset="0"/>
                <a:hlinkClick r:id="rId3" action="ppaction://hlinkfile" tooltip="Eccles, 1995 #57"/>
              </a:rPr>
              <a:t>, 1995</a:t>
            </a:r>
            <a:r>
              <a:rPr lang="en-US" sz="1200" kern="1200" dirty="0" smtClean="0">
                <a:solidFill>
                  <a:schemeClr val="tx1"/>
                </a:solidFill>
                <a:effectLst/>
                <a:latin typeface="+mn-lt"/>
                <a:ea typeface="ＭＳ Ｐゴシック" charset="0"/>
                <a:cs typeface="ＭＳ Ｐゴシック" charset="0"/>
              </a:rPr>
              <a:t>).  Self-efficacy focuses on the ability to master specific skills and persist in the face of difficulty (</a:t>
            </a:r>
            <a:r>
              <a:rPr lang="en-US" sz="1200" u="none" strike="noStrike" kern="1200" dirty="0" err="1" smtClean="0">
                <a:solidFill>
                  <a:schemeClr val="tx1"/>
                </a:solidFill>
                <a:effectLst/>
                <a:latin typeface="+mn-lt"/>
                <a:ea typeface="ＭＳ Ｐゴシック" charset="0"/>
                <a:cs typeface="ＭＳ Ｐゴシック" charset="0"/>
                <a:hlinkClick r:id="rId4" action="ppaction://hlinkfile" tooltip="Midgley, 2000 #108"/>
              </a:rPr>
              <a:t>Midgley</a:t>
            </a:r>
            <a:r>
              <a:rPr lang="en-US" sz="1200" u="none" strike="noStrike" kern="1200" dirty="0" smtClean="0">
                <a:solidFill>
                  <a:schemeClr val="tx1"/>
                </a:solidFill>
                <a:effectLst/>
                <a:latin typeface="+mn-lt"/>
                <a:ea typeface="ＭＳ Ｐゴシック" charset="0"/>
                <a:cs typeface="ＭＳ Ｐゴシック" charset="0"/>
                <a:hlinkClick r:id="rId4" action="ppaction://hlinkfile" tooltip="Midgley, 2000 #108"/>
              </a:rPr>
              <a:t> et al., 2000</a:t>
            </a:r>
            <a:r>
              <a:rPr lang="en-US" sz="1200" kern="1200" dirty="0" smtClean="0">
                <a:solidFill>
                  <a:schemeClr val="tx1"/>
                </a:solidFill>
                <a:effectLst/>
                <a:latin typeface="+mn-lt"/>
                <a:ea typeface="ＭＳ Ｐゴシック" charset="0"/>
                <a:cs typeface="ＭＳ Ｐゴシック" charset="0"/>
              </a:rPr>
              <a:t>).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ＭＳ Ｐゴシック" charset="0"/>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rPr>
              <a:t>Value: </a:t>
            </a:r>
            <a:r>
              <a:rPr lang="en-US" sz="1200" kern="1200" dirty="0" smtClean="0">
                <a:solidFill>
                  <a:schemeClr val="tx1"/>
                </a:solidFill>
                <a:effectLst/>
                <a:latin typeface="+mn-lt"/>
                <a:ea typeface="ＭＳ Ｐゴシック" charset="0"/>
                <a:cs typeface="ＭＳ Ｐゴシック" charset="0"/>
              </a:rPr>
              <a:t>Again, those in the high ability group had a higher intercept indicating a higher likelihood of success even at low value.  They also demonstrated a greater slope than the other two groups, such that the probability of success increased faster with increasing value.  Previous research suggests that students may devalue classes at which they feel less capable of success (</a:t>
            </a:r>
            <a:r>
              <a:rPr lang="en-US" sz="1200" u="none" strike="noStrike" kern="1200" dirty="0" smtClean="0">
                <a:solidFill>
                  <a:schemeClr val="tx1"/>
                </a:solidFill>
                <a:effectLst/>
                <a:latin typeface="+mn-lt"/>
                <a:ea typeface="ＭＳ Ｐゴシック" charset="0"/>
                <a:cs typeface="ＭＳ Ｐゴシック" charset="0"/>
                <a:hlinkClick r:id="rId5" action="ppaction://hlinkfile" tooltip="Schweinle, 2006 #89"/>
              </a:rPr>
              <a:t>Schweinle, Turner, &amp; Meyer, 2006</a:t>
            </a:r>
            <a:r>
              <a:rPr lang="en-US" sz="1200" kern="1200" dirty="0" smtClean="0">
                <a:solidFill>
                  <a:schemeClr val="tx1"/>
                </a:solidFill>
                <a:effectLst/>
                <a:latin typeface="+mn-lt"/>
                <a:ea typeface="ＭＳ Ｐゴシック" charset="0"/>
                <a:cs typeface="ＭＳ Ｐゴシック" charset="0"/>
              </a:rPr>
              <a:t>; </a:t>
            </a:r>
            <a:r>
              <a:rPr lang="en-US" sz="1200" u="none" strike="noStrike" kern="1200" dirty="0" smtClean="0">
                <a:solidFill>
                  <a:schemeClr val="tx1"/>
                </a:solidFill>
                <a:effectLst/>
                <a:latin typeface="+mn-lt"/>
                <a:ea typeface="ＭＳ Ｐゴシック" charset="0"/>
                <a:cs typeface="ＭＳ Ｐゴシック" charset="0"/>
                <a:hlinkClick r:id="rId6" action="ppaction://hlinkfile" tooltip="Schweinle, 2009 #194"/>
              </a:rPr>
              <a:t>Schweinle, Turner, &amp; Meyer, 2009</a:t>
            </a:r>
            <a:r>
              <a:rPr lang="en-US" sz="1200" kern="1200" dirty="0" smtClean="0">
                <a:solidFill>
                  <a:schemeClr val="tx1"/>
                </a:solidFill>
                <a:effectLst/>
                <a:latin typeface="+mn-lt"/>
                <a:ea typeface="ＭＳ Ｐゴシック" charset="0"/>
                <a:cs typeface="ＭＳ Ｐゴシック" charset="0"/>
              </a:rPr>
              <a:t>).  In lower ability groups, students’ lower success and recognition of lower ability may lead them to be cautious in assigning value to the class.  Poor performance at a valued activity is a greater threat than at an unimportant one</a:t>
            </a:r>
            <a:endParaRPr lang="en-US" dirty="0"/>
          </a:p>
        </p:txBody>
      </p:sp>
      <p:sp>
        <p:nvSpPr>
          <p:cNvPr id="4" name="Slide Number Placeholder 3"/>
          <p:cNvSpPr>
            <a:spLocks noGrp="1"/>
          </p:cNvSpPr>
          <p:nvPr>
            <p:ph type="sldNum" sz="quarter" idx="10"/>
          </p:nvPr>
        </p:nvSpPr>
        <p:spPr/>
        <p:txBody>
          <a:bodyPr/>
          <a:lstStyle/>
          <a:p>
            <a:pPr>
              <a:defRPr/>
            </a:pPr>
            <a:fld id="{028B39A3-0CA8-E746-8C87-9690715C0A04}" type="slidenum">
              <a:rPr lang="en-US" smtClean="0"/>
              <a:pPr>
                <a:defRPr/>
              </a:pPr>
              <a:t>19</a:t>
            </a:fld>
            <a:endParaRPr lang="en-US"/>
          </a:p>
        </p:txBody>
      </p:sp>
    </p:spTree>
    <p:extLst>
      <p:ext uri="{BB962C8B-B14F-4D97-AF65-F5344CB8AC3E}">
        <p14:creationId xmlns:p14="http://schemas.microsoft.com/office/powerpoint/2010/main" val="31722661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28B39A3-0CA8-E746-8C87-9690715C0A04}" type="slidenum">
              <a:rPr lang="en-US" smtClean="0"/>
              <a:pPr>
                <a:defRPr/>
              </a:pPr>
              <a:t>21</a:t>
            </a:fld>
            <a:endParaRPr lang="en-US"/>
          </a:p>
        </p:txBody>
      </p:sp>
    </p:spTree>
    <p:extLst>
      <p:ext uri="{BB962C8B-B14F-4D97-AF65-F5344CB8AC3E}">
        <p14:creationId xmlns:p14="http://schemas.microsoft.com/office/powerpoint/2010/main" val="1213724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separating students by ability into separate classes is for the purposes of reducing heterogeneity in the classroom and to improve efficiency and effectiveness of teachers (</a:t>
            </a:r>
            <a:r>
              <a:rPr lang="en-US" sz="1200" u="none" strike="noStrike" kern="1200" dirty="0" err="1" smtClean="0">
                <a:solidFill>
                  <a:schemeClr val="tx1"/>
                </a:solidFill>
                <a:effectLst/>
                <a:latin typeface="+mn-lt"/>
                <a:ea typeface="+mn-ea"/>
                <a:cs typeface="+mn-cs"/>
                <a:hlinkClick r:id="rId3" tooltip="Slavin, 1990 #116"/>
              </a:rPr>
              <a:t>Slavin</a:t>
            </a:r>
            <a:r>
              <a:rPr lang="en-US" sz="1200" u="none" strike="noStrike" kern="1200" dirty="0" smtClean="0">
                <a:solidFill>
                  <a:schemeClr val="tx1"/>
                </a:solidFill>
                <a:effectLst/>
                <a:latin typeface="+mn-lt"/>
                <a:ea typeface="+mn-ea"/>
                <a:cs typeface="+mn-cs"/>
                <a:hlinkClick r:id="rId3" tooltip="Slavin, 1990 #116"/>
              </a:rPr>
              <a:t>, 1990</a:t>
            </a:r>
            <a:r>
              <a:rPr lang="en-US" sz="1200" kern="1200" dirty="0" smtClean="0">
                <a:solidFill>
                  <a:schemeClr val="tx1"/>
                </a:solidFill>
                <a:effectLst/>
                <a:latin typeface="+mn-lt"/>
                <a:ea typeface="+mn-ea"/>
                <a:cs typeface="+mn-cs"/>
              </a:rPr>
              <a:t>), then placing students in remedial sections of required courses or allowing students to skip lower-level courses in favor of taking more advanced courses would be considered ability grouping.  Assignment to remedial or advanced college mathematics courses in this particular sample is based on scores from standardized achievement tests such as the ACT (</a:t>
            </a:r>
            <a:r>
              <a:rPr lang="en-US" sz="1200" i="1" kern="1200" dirty="0" smtClean="0">
                <a:solidFill>
                  <a:schemeClr val="tx1"/>
                </a:solidFill>
                <a:effectLst/>
                <a:latin typeface="+mn-lt"/>
                <a:ea typeface="+mn-ea"/>
                <a:cs typeface="+mn-cs"/>
              </a:rPr>
              <a:t>name – initials and last name, </a:t>
            </a:r>
            <a:r>
              <a:rPr lang="en-US" sz="1200" kern="1200" dirty="0" smtClean="0">
                <a:solidFill>
                  <a:schemeClr val="tx1"/>
                </a:solidFill>
                <a:effectLst/>
                <a:latin typeface="+mn-lt"/>
                <a:ea typeface="+mn-ea"/>
                <a:cs typeface="+mn-cs"/>
              </a:rPr>
              <a:t>personal communication, </a:t>
            </a:r>
            <a:r>
              <a:rPr lang="en-US" sz="1200" i="1" kern="1200" dirty="0" smtClean="0">
                <a:solidFill>
                  <a:schemeClr val="tx1"/>
                </a:solidFill>
                <a:effectLst/>
                <a:latin typeface="+mn-lt"/>
                <a:ea typeface="+mn-ea"/>
                <a:cs typeface="+mn-cs"/>
              </a:rPr>
              <a:t>date</a:t>
            </a:r>
            <a:r>
              <a:rPr lang="en-US" sz="1200" kern="1200" dirty="0" smtClean="0">
                <a:solidFill>
                  <a:schemeClr val="tx1"/>
                </a:solidFill>
                <a:effectLst/>
                <a:latin typeface="+mn-lt"/>
                <a:ea typeface="+mn-ea"/>
                <a:cs typeface="+mn-cs"/>
              </a:rPr>
              <a:t>); which is similar to placing primary- or secondary-school students in ability groups based on intelligence or achievement tests (</a:t>
            </a:r>
            <a:r>
              <a:rPr lang="en-US" sz="1200" u="none" strike="noStrike" kern="1200" dirty="0" err="1" smtClean="0">
                <a:solidFill>
                  <a:schemeClr val="tx1"/>
                </a:solidFill>
                <a:effectLst/>
                <a:latin typeface="+mn-lt"/>
                <a:ea typeface="+mn-ea"/>
                <a:cs typeface="+mn-cs"/>
                <a:hlinkClick r:id="rId4" tooltip="Slavin, 1985 #115"/>
              </a:rPr>
              <a:t>Slavin</a:t>
            </a:r>
            <a:r>
              <a:rPr lang="en-US" sz="1200" u="none" strike="noStrike" kern="1200" dirty="0" smtClean="0">
                <a:solidFill>
                  <a:schemeClr val="tx1"/>
                </a:solidFill>
                <a:effectLst/>
                <a:latin typeface="+mn-lt"/>
                <a:ea typeface="+mn-ea"/>
                <a:cs typeface="+mn-cs"/>
                <a:hlinkClick r:id="rId4" tooltip="Slavin, 1985 #115"/>
              </a:rPr>
              <a:t> &amp; </a:t>
            </a:r>
            <a:r>
              <a:rPr lang="en-US" sz="1200" u="none" strike="noStrike" kern="1200" dirty="0" err="1" smtClean="0">
                <a:solidFill>
                  <a:schemeClr val="tx1"/>
                </a:solidFill>
                <a:effectLst/>
                <a:latin typeface="+mn-lt"/>
                <a:ea typeface="+mn-ea"/>
                <a:cs typeface="+mn-cs"/>
                <a:hlinkClick r:id="rId4" tooltip="Slavin, 1985 #115"/>
              </a:rPr>
              <a:t>Karweit</a:t>
            </a:r>
            <a:r>
              <a:rPr lang="en-US" sz="1200" u="none" strike="noStrike" kern="1200" dirty="0" smtClean="0">
                <a:solidFill>
                  <a:schemeClr val="tx1"/>
                </a:solidFill>
                <a:effectLst/>
                <a:latin typeface="+mn-lt"/>
                <a:ea typeface="+mn-ea"/>
                <a:cs typeface="+mn-cs"/>
                <a:hlinkClick r:id="rId4" tooltip="Slavin, 1985 #115"/>
              </a:rPr>
              <a:t>, 1985</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60B03183-4270-4B1A-933C-721934CBB44D}" type="slidenum">
              <a:rPr lang="en-US" smtClean="0"/>
              <a:t>3</a:t>
            </a:fld>
            <a:endParaRPr lang="en-US"/>
          </a:p>
        </p:txBody>
      </p:sp>
    </p:spTree>
    <p:extLst>
      <p:ext uri="{BB962C8B-B14F-4D97-AF65-F5344CB8AC3E}">
        <p14:creationId xmlns:p14="http://schemas.microsoft.com/office/powerpoint/2010/main" val="1033762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Math anxiety</a:t>
            </a:r>
          </a:p>
          <a:p>
            <a:r>
              <a:rPr lang="en-US" sz="1200" kern="1200" dirty="0" smtClean="0">
                <a:solidFill>
                  <a:schemeClr val="tx1"/>
                </a:solidFill>
                <a:effectLst/>
                <a:latin typeface="+mn-lt"/>
                <a:ea typeface="ＭＳ Ｐゴシック" charset="0"/>
                <a:cs typeface="ＭＳ Ｐゴシック" charset="0"/>
              </a:rPr>
              <a:t> is “a feeling of tension, apprehension, or even dread that interferes with the ordinary manipulation of numbers and the solving of mathematical problems” </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ＭＳ Ｐゴシック" charset="0"/>
              </a:rPr>
              <a:t> Anxiety develops when individuals are unable to predict or control an event they  value</a:t>
            </a:r>
            <a:r>
              <a:rPr lang="en-US" dirty="0" smtClean="0">
                <a:effectLst/>
              </a:rPr>
              <a:t> </a:t>
            </a:r>
            <a:r>
              <a:rPr lang="en-US" sz="1200" kern="1200" dirty="0" smtClean="0">
                <a:solidFill>
                  <a:schemeClr val="tx1"/>
                </a:solidFill>
                <a:effectLst/>
                <a:latin typeface="+mn-lt"/>
                <a:ea typeface="ＭＳ Ｐゴシック" charset="0"/>
                <a:cs typeface="ＭＳ Ｐゴシック" charset="0"/>
              </a:rPr>
              <a:t> number consistency: </a:t>
            </a:r>
            <a:br>
              <a:rPr lang="en-US" sz="1200" kern="1200" dirty="0" smtClean="0">
                <a:solidFill>
                  <a:schemeClr val="tx1"/>
                </a:solidFill>
                <a:effectLst/>
                <a:latin typeface="+mn-lt"/>
                <a:ea typeface="ＭＳ Ｐゴシック" charset="0"/>
                <a:cs typeface="ＭＳ Ｐゴシック" charset="0"/>
              </a:rPr>
            </a:br>
            <a:r>
              <a:rPr lang="en-US" sz="1200" kern="1200" dirty="0" smtClean="0">
                <a:solidFill>
                  <a:schemeClr val="tx1"/>
                </a:solidFill>
                <a:effectLst/>
                <a:latin typeface="+mn-lt"/>
                <a:ea typeface="ＭＳ Ｐゴシック" charset="0"/>
                <a:cs typeface="ＭＳ Ｐゴシック" charset="0"/>
              </a:rPr>
              <a:t>"an individual" "they value"</a:t>
            </a:r>
          </a:p>
          <a:p>
            <a:endParaRPr lang="en-US" sz="1200" kern="1200" dirty="0" smtClean="0">
              <a:solidFill>
                <a:schemeClr val="tx1"/>
              </a:solidFill>
              <a:effectLst/>
              <a:latin typeface="+mn-lt"/>
              <a:ea typeface="ＭＳ Ｐゴシック" charset="0"/>
              <a:cs typeface="ＭＳ Ｐゴシック" charset="0"/>
            </a:endParaRPr>
          </a:p>
          <a:p>
            <a:r>
              <a:rPr lang="en-US" sz="1200" kern="1200" dirty="0" smtClean="0">
                <a:solidFill>
                  <a:schemeClr val="tx1"/>
                </a:solidFill>
                <a:effectLst/>
                <a:latin typeface="+mn-lt"/>
                <a:ea typeface="ＭＳ Ｐゴシック" charset="0"/>
              </a:rPr>
              <a:t>Anxiety and achievement: </a:t>
            </a:r>
            <a:r>
              <a:rPr lang="en-US" sz="1200" kern="1200" dirty="0" smtClean="0">
                <a:solidFill>
                  <a:schemeClr val="tx1"/>
                </a:solidFill>
                <a:effectLst/>
                <a:latin typeface="+mn-lt"/>
                <a:ea typeface="ＭＳ Ｐゴシック" charset="0"/>
                <a:cs typeface="ＭＳ Ｐゴシック" charset="0"/>
              </a:rPr>
              <a:t>This was consistent across gender, grade level, ethnicity, and anxiety tool.  Highest math anxiety – lowest ability groups.</a:t>
            </a:r>
          </a:p>
          <a:p>
            <a:endParaRPr lang="en-US" dirty="0"/>
          </a:p>
        </p:txBody>
      </p:sp>
      <p:sp>
        <p:nvSpPr>
          <p:cNvPr id="4" name="Slide Number Placeholder 3"/>
          <p:cNvSpPr>
            <a:spLocks noGrp="1"/>
          </p:cNvSpPr>
          <p:nvPr>
            <p:ph type="sldNum" sz="quarter" idx="10"/>
          </p:nvPr>
        </p:nvSpPr>
        <p:spPr/>
        <p:txBody>
          <a:bodyPr/>
          <a:lstStyle/>
          <a:p>
            <a:pPr>
              <a:defRPr/>
            </a:pPr>
            <a:fld id="{028B39A3-0CA8-E746-8C87-9690715C0A04}" type="slidenum">
              <a:rPr lang="en-US" smtClean="0"/>
              <a:pPr>
                <a:defRPr/>
              </a:pPr>
              <a:t>4</a:t>
            </a:fld>
            <a:endParaRPr lang="en-US"/>
          </a:p>
        </p:txBody>
      </p:sp>
    </p:spTree>
    <p:extLst>
      <p:ext uri="{BB962C8B-B14F-4D97-AF65-F5344CB8AC3E}">
        <p14:creationId xmlns:p14="http://schemas.microsoft.com/office/powerpoint/2010/main" val="1349528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Math anxiety</a:t>
            </a:r>
          </a:p>
          <a:p>
            <a:r>
              <a:rPr lang="en-US" sz="1200" kern="1200" dirty="0" smtClean="0">
                <a:solidFill>
                  <a:schemeClr val="tx1"/>
                </a:solidFill>
                <a:effectLst/>
                <a:latin typeface="+mn-lt"/>
                <a:ea typeface="ＭＳ Ｐゴシック" charset="0"/>
                <a:cs typeface="ＭＳ Ｐゴシック" charset="0"/>
              </a:rPr>
              <a:t> is “a feeling of tension, apprehension, or even dread that interferes with the ordinary manipulation of numbers and the solving of mathematical problems” </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ＭＳ Ｐゴシック" charset="0"/>
              </a:rPr>
              <a:t> Anxiety develops when individuals are unable to predict or control an event they  value</a:t>
            </a:r>
            <a:r>
              <a:rPr lang="en-US" dirty="0" smtClean="0">
                <a:effectLst/>
              </a:rPr>
              <a:t> </a:t>
            </a:r>
            <a:r>
              <a:rPr lang="en-US" sz="1200" kern="1200" dirty="0" smtClean="0">
                <a:solidFill>
                  <a:schemeClr val="tx1"/>
                </a:solidFill>
                <a:effectLst/>
                <a:latin typeface="+mn-lt"/>
                <a:ea typeface="ＭＳ Ｐゴシック" charset="0"/>
                <a:cs typeface="ＭＳ Ｐゴシック" charset="0"/>
              </a:rPr>
              <a:t> number consistency: </a:t>
            </a:r>
            <a:br>
              <a:rPr lang="en-US" sz="1200" kern="1200" dirty="0" smtClean="0">
                <a:solidFill>
                  <a:schemeClr val="tx1"/>
                </a:solidFill>
                <a:effectLst/>
                <a:latin typeface="+mn-lt"/>
                <a:ea typeface="ＭＳ Ｐゴシック" charset="0"/>
                <a:cs typeface="ＭＳ Ｐゴシック" charset="0"/>
              </a:rPr>
            </a:br>
            <a:r>
              <a:rPr lang="en-US" sz="1200" kern="1200" dirty="0" smtClean="0">
                <a:solidFill>
                  <a:schemeClr val="tx1"/>
                </a:solidFill>
                <a:effectLst/>
                <a:latin typeface="+mn-lt"/>
                <a:ea typeface="ＭＳ Ｐゴシック" charset="0"/>
                <a:cs typeface="ＭＳ Ｐゴシック" charset="0"/>
              </a:rPr>
              <a:t>"an individual" "they value"</a:t>
            </a:r>
          </a:p>
          <a:p>
            <a:endParaRPr lang="en-US" sz="1200" kern="1200" dirty="0" smtClean="0">
              <a:solidFill>
                <a:schemeClr val="tx1"/>
              </a:solidFill>
              <a:effectLst/>
              <a:latin typeface="+mn-lt"/>
              <a:ea typeface="ＭＳ Ｐゴシック" charset="0"/>
              <a:cs typeface="ＭＳ Ｐゴシック" charset="0"/>
            </a:endParaRPr>
          </a:p>
          <a:p>
            <a:r>
              <a:rPr lang="en-US" sz="1200" kern="1200" dirty="0" smtClean="0">
                <a:solidFill>
                  <a:schemeClr val="tx1"/>
                </a:solidFill>
                <a:effectLst/>
                <a:latin typeface="+mn-lt"/>
                <a:ea typeface="ＭＳ Ｐゴシック" charset="0"/>
              </a:rPr>
              <a:t>Anxiety and achievement: </a:t>
            </a:r>
            <a:r>
              <a:rPr lang="en-US" sz="1200" kern="1200" dirty="0" smtClean="0">
                <a:solidFill>
                  <a:schemeClr val="tx1"/>
                </a:solidFill>
                <a:effectLst/>
                <a:latin typeface="+mn-lt"/>
                <a:ea typeface="ＭＳ Ｐゴシック" charset="0"/>
                <a:cs typeface="ＭＳ Ｐゴシック" charset="0"/>
              </a:rPr>
              <a:t>This was consistent across gender, grade level, ethnicity, and anxiety tool.  Highest math anxiety – lowest ability groups.</a:t>
            </a:r>
          </a:p>
          <a:p>
            <a:endParaRPr lang="en-US" dirty="0"/>
          </a:p>
        </p:txBody>
      </p:sp>
      <p:sp>
        <p:nvSpPr>
          <p:cNvPr id="4" name="Slide Number Placeholder 3"/>
          <p:cNvSpPr>
            <a:spLocks noGrp="1"/>
          </p:cNvSpPr>
          <p:nvPr>
            <p:ph type="sldNum" sz="quarter" idx="10"/>
          </p:nvPr>
        </p:nvSpPr>
        <p:spPr/>
        <p:txBody>
          <a:bodyPr/>
          <a:lstStyle/>
          <a:p>
            <a:pPr>
              <a:defRPr/>
            </a:pPr>
            <a:fld id="{028B39A3-0CA8-E746-8C87-9690715C0A04}" type="slidenum">
              <a:rPr lang="en-US" smtClean="0"/>
              <a:pPr>
                <a:defRPr/>
              </a:pPr>
              <a:t>5</a:t>
            </a:fld>
            <a:endParaRPr lang="en-US"/>
          </a:p>
        </p:txBody>
      </p:sp>
    </p:spTree>
    <p:extLst>
      <p:ext uri="{BB962C8B-B14F-4D97-AF65-F5344CB8AC3E}">
        <p14:creationId xmlns:p14="http://schemas.microsoft.com/office/powerpoint/2010/main" val="1963572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Math ACT score or the COMPASS test, a standardized computer-adapted math placement test by ACT, determined placement in the math courses.  Most students took one or more of these classes to meet graduation requirements; students who do not take these courses either passed the AP calculus test or completed their math requirement at another institution. </a:t>
            </a:r>
          </a:p>
          <a:p>
            <a:endParaRPr lang="en-US" sz="1200" kern="1200" dirty="0" smtClean="0">
              <a:solidFill>
                <a:schemeClr val="tx1"/>
              </a:solidFill>
              <a:effectLst/>
              <a:latin typeface="+mn-lt"/>
              <a:ea typeface="ＭＳ Ｐゴシック" charset="0"/>
            </a:endParaRPr>
          </a:p>
          <a:p>
            <a:r>
              <a:rPr lang="en-US" sz="1200" kern="1200" dirty="0" smtClean="0">
                <a:solidFill>
                  <a:schemeClr val="tx1"/>
                </a:solidFill>
                <a:effectLst/>
                <a:latin typeface="+mn-lt"/>
                <a:ea typeface="ＭＳ Ｐゴシック" charset="0"/>
                <a:cs typeface="ＭＳ Ｐゴシック" charset="0"/>
              </a:rPr>
              <a:t>Basic and intermediate algebra were considered remedial courses and do not meet graduation requirements.  College algebra was the lowest level course that met the general education mathematics graduation requirement.  </a:t>
            </a:r>
            <a:r>
              <a:rPr lang="en-US" sz="1200" kern="1200" dirty="0" err="1" smtClean="0">
                <a:solidFill>
                  <a:schemeClr val="tx1"/>
                </a:solidFill>
                <a:effectLst/>
                <a:latin typeface="+mn-lt"/>
                <a:ea typeface="ＭＳ Ｐゴシック" charset="0"/>
                <a:cs typeface="ＭＳ Ｐゴシック" charset="0"/>
              </a:rPr>
              <a:t>Precalculus</a:t>
            </a:r>
            <a:r>
              <a:rPr lang="en-US" sz="1200" kern="1200" dirty="0" smtClean="0">
                <a:solidFill>
                  <a:schemeClr val="tx1"/>
                </a:solidFill>
                <a:effectLst/>
                <a:latin typeface="+mn-lt"/>
                <a:ea typeface="ＭＳ Ｐゴシック" charset="0"/>
                <a:cs typeface="ＭＳ Ｐゴシック" charset="0"/>
              </a:rPr>
              <a:t> and calculus I may be taken to meet graduation requirements for students who score high enough on the placement tests or may be taken as part of required courses in a calculus sequence. </a:t>
            </a:r>
          </a:p>
          <a:p>
            <a:endParaRPr lang="en-US" sz="1200" kern="1200" dirty="0" smtClean="0">
              <a:solidFill>
                <a:schemeClr val="tx1"/>
              </a:solidFill>
              <a:effectLst/>
              <a:latin typeface="+mn-lt"/>
              <a:ea typeface="ＭＳ Ｐゴシック" charset="0"/>
            </a:endParaRPr>
          </a:p>
        </p:txBody>
      </p:sp>
      <p:sp>
        <p:nvSpPr>
          <p:cNvPr id="4" name="Slide Number Placeholder 3"/>
          <p:cNvSpPr>
            <a:spLocks noGrp="1"/>
          </p:cNvSpPr>
          <p:nvPr>
            <p:ph type="sldNum" sz="quarter" idx="10"/>
          </p:nvPr>
        </p:nvSpPr>
        <p:spPr/>
        <p:txBody>
          <a:bodyPr/>
          <a:lstStyle/>
          <a:p>
            <a:pPr>
              <a:defRPr/>
            </a:pPr>
            <a:fld id="{028B39A3-0CA8-E746-8C87-9690715C0A04}" type="slidenum">
              <a:rPr lang="en-US" smtClean="0"/>
              <a:pPr>
                <a:defRPr/>
              </a:pPr>
              <a:t>7</a:t>
            </a:fld>
            <a:endParaRPr lang="en-US"/>
          </a:p>
        </p:txBody>
      </p:sp>
    </p:spTree>
    <p:extLst>
      <p:ext uri="{BB962C8B-B14F-4D97-AF65-F5344CB8AC3E}">
        <p14:creationId xmlns:p14="http://schemas.microsoft.com/office/powerpoint/2010/main" val="2158672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22</a:t>
            </a:r>
            <a:r>
              <a:rPr lang="en-US" baseline="0" dirty="0" smtClean="0"/>
              <a:t> is the ACT benchmark for college readiness (50% chance of earning a B or better in college algebra &amp; 75% chance of C or better)</a:t>
            </a:r>
            <a:endParaRPr lang="en-US" dirty="0"/>
          </a:p>
        </p:txBody>
      </p:sp>
      <p:sp>
        <p:nvSpPr>
          <p:cNvPr id="4" name="Slide Number Placeholder 3"/>
          <p:cNvSpPr>
            <a:spLocks noGrp="1"/>
          </p:cNvSpPr>
          <p:nvPr>
            <p:ph type="sldNum" sz="quarter" idx="10"/>
          </p:nvPr>
        </p:nvSpPr>
        <p:spPr/>
        <p:txBody>
          <a:bodyPr/>
          <a:lstStyle/>
          <a:p>
            <a:pPr>
              <a:defRPr/>
            </a:pPr>
            <a:fld id="{028B39A3-0CA8-E746-8C87-9690715C0A04}" type="slidenum">
              <a:rPr lang="en-US" smtClean="0"/>
              <a:pPr>
                <a:defRPr/>
              </a:pPr>
              <a:t>8</a:t>
            </a:fld>
            <a:endParaRPr lang="en-US"/>
          </a:p>
        </p:txBody>
      </p:sp>
    </p:spTree>
    <p:extLst>
      <p:ext uri="{BB962C8B-B14F-4D97-AF65-F5344CB8AC3E}">
        <p14:creationId xmlns:p14="http://schemas.microsoft.com/office/powerpoint/2010/main" val="2187533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22</a:t>
            </a:r>
            <a:r>
              <a:rPr lang="en-US" baseline="0" dirty="0" smtClean="0"/>
              <a:t> is the ACT benchmark for college readiness (50% chance of earning a B or better in college algebra &amp; 75% chance of C or better)</a:t>
            </a:r>
            <a:endParaRPr lang="en-US" dirty="0"/>
          </a:p>
        </p:txBody>
      </p:sp>
      <p:sp>
        <p:nvSpPr>
          <p:cNvPr id="4" name="Slide Number Placeholder 3"/>
          <p:cNvSpPr>
            <a:spLocks noGrp="1"/>
          </p:cNvSpPr>
          <p:nvPr>
            <p:ph type="sldNum" sz="quarter" idx="10"/>
          </p:nvPr>
        </p:nvSpPr>
        <p:spPr/>
        <p:txBody>
          <a:bodyPr/>
          <a:lstStyle/>
          <a:p>
            <a:pPr>
              <a:defRPr/>
            </a:pPr>
            <a:fld id="{028B39A3-0CA8-E746-8C87-9690715C0A04}" type="slidenum">
              <a:rPr lang="en-US" smtClean="0"/>
              <a:pPr>
                <a:defRPr/>
              </a:pPr>
              <a:t>9</a:t>
            </a:fld>
            <a:endParaRPr lang="en-US"/>
          </a:p>
        </p:txBody>
      </p:sp>
    </p:spTree>
    <p:extLst>
      <p:ext uri="{BB962C8B-B14F-4D97-AF65-F5344CB8AC3E}">
        <p14:creationId xmlns:p14="http://schemas.microsoft.com/office/powerpoint/2010/main" val="537935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During the course of data collection the math department transitioned all algebra courses to the emporium format.  Basic algebra and intermediate algebra transitioned to this format for Fall 2010.  College algebra transitioned for Spring 2011.  The emporium format is based on a mastery level format.  For each chapter, students take a pre-test, watch videos of a professor teaching the material, complete practice problems and quizzes that require a minimum level of proficiency, and then take a post-test that requires a minimum passing score as well.  If they pass the post-test at the desired level of proficiency, they progress to the next chapter.</a:t>
            </a:r>
            <a:endParaRPr lang="en-US" dirty="0"/>
          </a:p>
        </p:txBody>
      </p:sp>
      <p:sp>
        <p:nvSpPr>
          <p:cNvPr id="4" name="Slide Number Placeholder 3"/>
          <p:cNvSpPr>
            <a:spLocks noGrp="1"/>
          </p:cNvSpPr>
          <p:nvPr>
            <p:ph type="sldNum" sz="quarter" idx="10"/>
          </p:nvPr>
        </p:nvSpPr>
        <p:spPr/>
        <p:txBody>
          <a:bodyPr/>
          <a:lstStyle/>
          <a:p>
            <a:pPr>
              <a:defRPr/>
            </a:pPr>
            <a:fld id="{028B39A3-0CA8-E746-8C87-9690715C0A04}" type="slidenum">
              <a:rPr lang="en-US" smtClean="0"/>
              <a:pPr>
                <a:defRPr/>
              </a:pPr>
              <a:t>10</a:t>
            </a:fld>
            <a:endParaRPr lang="en-US"/>
          </a:p>
        </p:txBody>
      </p:sp>
    </p:spTree>
    <p:extLst>
      <p:ext uri="{BB962C8B-B14F-4D97-AF65-F5344CB8AC3E}">
        <p14:creationId xmlns:p14="http://schemas.microsoft.com/office/powerpoint/2010/main" val="975056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Math emporium</a:t>
            </a:r>
            <a:r>
              <a:rPr lang="en-US" baseline="0" dirty="0" smtClean="0"/>
              <a:t> graded pass/fail. Other courses graded A, B, C, D, F</a:t>
            </a:r>
          </a:p>
          <a:p>
            <a:r>
              <a:rPr lang="en-US" baseline="0" dirty="0" smtClean="0"/>
              <a:t>Converted all grades to pass/fail with A-C = pass.</a:t>
            </a:r>
          </a:p>
          <a:p>
            <a:r>
              <a:rPr lang="en-US" baseline="0" dirty="0" smtClean="0"/>
              <a:t>Math ACT = prior performance</a:t>
            </a:r>
            <a:endParaRPr lang="en-US" dirty="0"/>
          </a:p>
        </p:txBody>
      </p:sp>
      <p:sp>
        <p:nvSpPr>
          <p:cNvPr id="4" name="Slide Number Placeholder 3"/>
          <p:cNvSpPr>
            <a:spLocks noGrp="1"/>
          </p:cNvSpPr>
          <p:nvPr>
            <p:ph type="sldNum" sz="quarter" idx="10"/>
          </p:nvPr>
        </p:nvSpPr>
        <p:spPr/>
        <p:txBody>
          <a:bodyPr/>
          <a:lstStyle/>
          <a:p>
            <a:pPr>
              <a:defRPr/>
            </a:pPr>
            <a:fld id="{028B39A3-0CA8-E746-8C87-9690715C0A04}" type="slidenum">
              <a:rPr lang="en-US" smtClean="0"/>
              <a:pPr>
                <a:defRPr/>
              </a:pPr>
              <a:t>11</a:t>
            </a:fld>
            <a:endParaRPr lang="en-US"/>
          </a:p>
        </p:txBody>
      </p:sp>
    </p:spTree>
    <p:extLst>
      <p:ext uri="{BB962C8B-B14F-4D97-AF65-F5344CB8AC3E}">
        <p14:creationId xmlns:p14="http://schemas.microsoft.com/office/powerpoint/2010/main" val="1989156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553799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239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23624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200151"/>
            <a:ext cx="8229600" cy="3394472"/>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45638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1909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1795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9004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3884532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9848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76360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47326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School of Education_v_2C_RGB.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2400" y="133350"/>
            <a:ext cx="969843" cy="696224"/>
          </a:xfrm>
          <a:prstGeom prst="rect">
            <a:avLst/>
          </a:prstGeom>
        </p:spPr>
      </p:pic>
      <p:pic>
        <p:nvPicPr>
          <p:cNvPr id="3" name="Picture 2" descr="powerpoint bottom strip.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4057" y="4846910"/>
            <a:ext cx="9172115" cy="31564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charset="0"/>
          <a:ea typeface="ＭＳ Ｐゴシック" charset="0"/>
        </a:defRPr>
      </a:lvl6pPr>
      <a:lvl7pPr marL="914400" algn="ctr" rtl="0" fontAlgn="base">
        <a:spcBef>
          <a:spcPct val="0"/>
        </a:spcBef>
        <a:spcAft>
          <a:spcPct val="0"/>
        </a:spcAft>
        <a:defRPr sz="4400">
          <a:solidFill>
            <a:schemeClr val="tx2"/>
          </a:solidFill>
          <a:latin typeface="Times" charset="0"/>
          <a:ea typeface="ＭＳ Ｐゴシック" charset="0"/>
        </a:defRPr>
      </a:lvl7pPr>
      <a:lvl8pPr marL="1371600" algn="ctr" rtl="0" fontAlgn="base">
        <a:spcBef>
          <a:spcPct val="0"/>
        </a:spcBef>
        <a:spcAft>
          <a:spcPct val="0"/>
        </a:spcAft>
        <a:defRPr sz="4400">
          <a:solidFill>
            <a:schemeClr val="tx2"/>
          </a:solidFill>
          <a:latin typeface="Times" charset="0"/>
          <a:ea typeface="ＭＳ Ｐゴシック" charset="0"/>
        </a:defRPr>
      </a:lvl8pPr>
      <a:lvl9pPr marL="1828800" algn="ctr" rtl="0" fontAlgn="base">
        <a:spcBef>
          <a:spcPct val="0"/>
        </a:spcBef>
        <a:spcAft>
          <a:spcPct val="0"/>
        </a:spcAft>
        <a:defRPr sz="4400">
          <a:solidFill>
            <a:schemeClr val="tx2"/>
          </a:solidFill>
          <a:latin typeface="Times"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3" descr="powerpoint title slide_E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51120"/>
          </a:xfrm>
          <a:prstGeom prst="rect">
            <a:avLst/>
          </a:prstGeom>
        </p:spPr>
      </p:pic>
      <p:sp>
        <p:nvSpPr>
          <p:cNvPr id="2054" name="Text Box 6"/>
          <p:cNvSpPr txBox="1">
            <a:spLocks noChangeArrowheads="1"/>
          </p:cNvSpPr>
          <p:nvPr/>
        </p:nvSpPr>
        <p:spPr bwMode="auto">
          <a:xfrm>
            <a:off x="0" y="2800350"/>
            <a:ext cx="9157547" cy="11695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defRPr/>
            </a:pPr>
            <a:r>
              <a:rPr lang="en-US" sz="2800" dirty="0">
                <a:solidFill>
                  <a:schemeClr val="bg1"/>
                </a:solidFill>
              </a:rPr>
              <a:t>Ability-grouped College Math Students </a:t>
            </a:r>
            <a:endParaRPr lang="en-US" sz="2800" dirty="0" smtClean="0">
              <a:solidFill>
                <a:schemeClr val="bg1"/>
              </a:solidFill>
            </a:endParaRPr>
          </a:p>
          <a:p>
            <a:pPr algn="ctr">
              <a:spcBef>
                <a:spcPct val="50000"/>
              </a:spcBef>
              <a:defRPr/>
            </a:pPr>
            <a:r>
              <a:rPr lang="en-US" sz="2800" dirty="0" smtClean="0">
                <a:solidFill>
                  <a:schemeClr val="bg1"/>
                </a:solidFill>
              </a:rPr>
              <a:t>and </a:t>
            </a:r>
            <a:r>
              <a:rPr lang="en-US" sz="2800" dirty="0">
                <a:solidFill>
                  <a:schemeClr val="bg1"/>
                </a:solidFill>
              </a:rPr>
              <a:t>Their Motivation to Succeed</a:t>
            </a:r>
            <a:endParaRPr lang="en-US" sz="5600" dirty="0">
              <a:solidFill>
                <a:schemeClr val="bg1"/>
              </a:solidFill>
              <a:latin typeface="Times New Roman" charset="0"/>
              <a:cs typeface="+mn-cs"/>
            </a:endParaRPr>
          </a:p>
        </p:txBody>
      </p:sp>
      <p:sp>
        <p:nvSpPr>
          <p:cNvPr id="5" name="Subtitle 2"/>
          <p:cNvSpPr>
            <a:spLocks noGrp="1"/>
          </p:cNvSpPr>
          <p:nvPr>
            <p:ph type="subTitle" idx="1"/>
          </p:nvPr>
        </p:nvSpPr>
        <p:spPr>
          <a:xfrm>
            <a:off x="13547" y="3867150"/>
            <a:ext cx="9144000" cy="1413520"/>
          </a:xfrm>
        </p:spPr>
        <p:txBody>
          <a:bodyPr>
            <a:noAutofit/>
          </a:bodyPr>
          <a:lstStyle/>
          <a:p>
            <a:r>
              <a:rPr lang="en-US" sz="1400" dirty="0" smtClean="0">
                <a:solidFill>
                  <a:schemeClr val="bg1"/>
                </a:solidFill>
              </a:rPr>
              <a:t>Luralyn Helming</a:t>
            </a:r>
          </a:p>
          <a:p>
            <a:r>
              <a:rPr lang="en-US" sz="1400" dirty="0" err="1" smtClean="0">
                <a:solidFill>
                  <a:schemeClr val="bg1"/>
                </a:solidFill>
              </a:rPr>
              <a:t>Dordt</a:t>
            </a:r>
            <a:r>
              <a:rPr lang="en-US" sz="1400" dirty="0" smtClean="0">
                <a:solidFill>
                  <a:schemeClr val="bg1"/>
                </a:solidFill>
              </a:rPr>
              <a:t> College</a:t>
            </a:r>
          </a:p>
          <a:p>
            <a:r>
              <a:rPr lang="en-US" sz="1400" dirty="0" smtClean="0">
                <a:solidFill>
                  <a:schemeClr val="bg1"/>
                </a:solidFill>
              </a:rPr>
              <a:t>Amy Schweinle</a:t>
            </a:r>
          </a:p>
          <a:p>
            <a:r>
              <a:rPr lang="en-US" sz="1400" dirty="0" smtClean="0">
                <a:solidFill>
                  <a:schemeClr val="bg1"/>
                </a:solidFill>
              </a:rPr>
              <a:t>University of South Dakota</a:t>
            </a:r>
            <a:endParaRPr lang="en-US" sz="1400" dirty="0">
              <a:solidFill>
                <a:schemeClr val="bg1"/>
              </a:solidFill>
            </a:endParaRPr>
          </a:p>
        </p:txBody>
      </p:sp>
      <p:sp>
        <p:nvSpPr>
          <p:cNvPr id="2" name="TextBox 1"/>
          <p:cNvSpPr txBox="1"/>
          <p:nvPr/>
        </p:nvSpPr>
        <p:spPr>
          <a:xfrm>
            <a:off x="5715000" y="3848100"/>
            <a:ext cx="3048000" cy="1015663"/>
          </a:xfrm>
          <a:prstGeom prst="rect">
            <a:avLst/>
          </a:prstGeom>
          <a:noFill/>
        </p:spPr>
        <p:txBody>
          <a:bodyPr wrap="square" rtlCol="0">
            <a:spAutoFit/>
          </a:bodyPr>
          <a:lstStyle/>
          <a:p>
            <a:r>
              <a:rPr lang="en-US" sz="1200" dirty="0">
                <a:solidFill>
                  <a:schemeClr val="bg1"/>
                </a:solidFill>
              </a:rPr>
              <a:t>Helming, L., &amp; Schweinle, A., (2016, August). Ability-grouped </a:t>
            </a:r>
            <a:r>
              <a:rPr lang="en-US" sz="1200" dirty="0" smtClean="0">
                <a:solidFill>
                  <a:schemeClr val="bg1"/>
                </a:solidFill>
              </a:rPr>
              <a:t>college </a:t>
            </a:r>
            <a:r>
              <a:rPr lang="en-US" sz="1200" dirty="0">
                <a:solidFill>
                  <a:schemeClr val="bg1"/>
                </a:solidFill>
              </a:rPr>
              <a:t>math students and their motivation to succeed. Paper presented at the meeting of the American Psychological Association, Denver, CO</a:t>
            </a:r>
            <a:r>
              <a:rPr lang="en-US" sz="1200" dirty="0" smtClean="0">
                <a:solidFill>
                  <a:schemeClr val="bg1"/>
                </a:solidFill>
              </a:rPr>
              <a:t>.</a:t>
            </a:r>
            <a:endParaRPr lang="en-US" sz="12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a:t>
            </a:r>
            <a:endParaRPr lang="en-US" dirty="0"/>
          </a:p>
        </p:txBody>
      </p:sp>
      <p:sp>
        <p:nvSpPr>
          <p:cNvPr id="3" name="Content Placeholder 2"/>
          <p:cNvSpPr>
            <a:spLocks noGrp="1"/>
          </p:cNvSpPr>
          <p:nvPr>
            <p:ph idx="1"/>
          </p:nvPr>
        </p:nvSpPr>
        <p:spPr/>
        <p:txBody>
          <a:bodyPr/>
          <a:lstStyle/>
          <a:p>
            <a:r>
              <a:rPr lang="en-US" sz="2400" dirty="0" smtClean="0"/>
              <a:t>Visited math classes and distributed surveys at beginning and end of semester</a:t>
            </a:r>
          </a:p>
          <a:p>
            <a:pPr marL="0" indent="0">
              <a:buNone/>
            </a:pPr>
            <a:r>
              <a:rPr lang="en-US" sz="2400" dirty="0" smtClean="0"/>
              <a:t>OR</a:t>
            </a:r>
          </a:p>
          <a:p>
            <a:r>
              <a:rPr lang="en-US" sz="2400" dirty="0" smtClean="0"/>
              <a:t>Instructors disseminated in same method as teaching evaluations </a:t>
            </a:r>
          </a:p>
          <a:p>
            <a:pPr marL="0" indent="0">
              <a:buNone/>
            </a:pPr>
            <a:r>
              <a:rPr lang="en-US" sz="2400" dirty="0" smtClean="0"/>
              <a:t>OR </a:t>
            </a:r>
          </a:p>
          <a:p>
            <a:r>
              <a:rPr lang="en-US" sz="2400" dirty="0" smtClean="0"/>
              <a:t>Web-based with RA in attendance</a:t>
            </a:r>
            <a:endParaRPr lang="en-US" sz="2400" dirty="0"/>
          </a:p>
        </p:txBody>
      </p:sp>
    </p:spTree>
    <p:extLst>
      <p:ext uri="{BB962C8B-B14F-4D97-AF65-F5344CB8AC3E}">
        <p14:creationId xmlns:p14="http://schemas.microsoft.com/office/powerpoint/2010/main" val="2433614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Instruments</a:t>
            </a:r>
            <a:endParaRPr lang="en-US" dirty="0"/>
          </a:p>
        </p:txBody>
      </p:sp>
      <p:sp>
        <p:nvSpPr>
          <p:cNvPr id="3" name="Content Placeholder 2"/>
          <p:cNvSpPr>
            <a:spLocks noGrp="1"/>
          </p:cNvSpPr>
          <p:nvPr>
            <p:ph idx="1"/>
          </p:nvPr>
        </p:nvSpPr>
        <p:spPr/>
        <p:txBody>
          <a:bodyPr/>
          <a:lstStyle/>
          <a:p>
            <a:r>
              <a:rPr lang="en-US" sz="2400" dirty="0" smtClean="0"/>
              <a:t>Course grade from department secretary with student written permission, but …</a:t>
            </a:r>
          </a:p>
          <a:p>
            <a:endParaRPr lang="en-US" sz="2400" dirty="0"/>
          </a:p>
        </p:txBody>
      </p:sp>
      <p:graphicFrame>
        <p:nvGraphicFramePr>
          <p:cNvPr id="8" name="Table 7"/>
          <p:cNvGraphicFramePr>
            <a:graphicFrameLocks noGrp="1"/>
          </p:cNvGraphicFramePr>
          <p:nvPr>
            <p:extLst>
              <p:ext uri="{D42A27DB-BD31-4B8C-83A1-F6EECF244321}">
                <p14:modId xmlns:p14="http://schemas.microsoft.com/office/powerpoint/2010/main" val="1925288156"/>
              </p:ext>
            </p:extLst>
          </p:nvPr>
        </p:nvGraphicFramePr>
        <p:xfrm>
          <a:off x="381000" y="2125743"/>
          <a:ext cx="8229600" cy="2468880"/>
        </p:xfrm>
        <a:graphic>
          <a:graphicData uri="http://schemas.openxmlformats.org/drawingml/2006/table">
            <a:tbl>
              <a:tblPr firstRow="1" firstCol="1" bandRow="1">
                <a:tableStyleId>{5C22544A-7EE6-4342-B048-85BDC9FD1C3A}</a:tableStyleId>
              </a:tblPr>
              <a:tblGrid>
                <a:gridCol w="2667000">
                  <a:extLst>
                    <a:ext uri="{9D8B030D-6E8A-4147-A177-3AD203B41FA5}">
                      <a16:colId xmlns:a16="http://schemas.microsoft.com/office/drawing/2014/main" val="20000"/>
                    </a:ext>
                  </a:extLst>
                </a:gridCol>
                <a:gridCol w="3224861">
                  <a:extLst>
                    <a:ext uri="{9D8B030D-6E8A-4147-A177-3AD203B41FA5}">
                      <a16:colId xmlns:a16="http://schemas.microsoft.com/office/drawing/2014/main" val="20001"/>
                    </a:ext>
                  </a:extLst>
                </a:gridCol>
                <a:gridCol w="2337739">
                  <a:extLst>
                    <a:ext uri="{9D8B030D-6E8A-4147-A177-3AD203B41FA5}">
                      <a16:colId xmlns:a16="http://schemas.microsoft.com/office/drawing/2014/main" val="20002"/>
                    </a:ext>
                  </a:extLst>
                </a:gridCol>
              </a:tblGrid>
              <a:tr h="200025">
                <a:tc>
                  <a:txBody>
                    <a:bodyPr/>
                    <a:lstStyle/>
                    <a:p>
                      <a:pPr marL="0" marR="0">
                        <a:spcBef>
                          <a:spcPts val="0"/>
                        </a:spcBef>
                        <a:spcAft>
                          <a:spcPts val="0"/>
                        </a:spcAft>
                      </a:pPr>
                      <a:r>
                        <a:rPr lang="en-US" sz="1800" b="0" dirty="0">
                          <a:solidFill>
                            <a:schemeClr val="tx1"/>
                          </a:solidFill>
                          <a:effectLst/>
                        </a:rPr>
                        <a:t>Academic Self-Efficacy</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400" b="0" dirty="0">
                          <a:solidFill>
                            <a:schemeClr val="tx1"/>
                          </a:solidFill>
                          <a:effectLst/>
                        </a:rPr>
                        <a:t>The Patterns Of Adaptive Learning Scales</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400" b="0" u="none" dirty="0" err="1">
                          <a:solidFill>
                            <a:schemeClr val="tx1"/>
                          </a:solidFill>
                          <a:effectLst/>
                        </a:rPr>
                        <a:t>Midgley</a:t>
                      </a:r>
                      <a:r>
                        <a:rPr lang="en-US" sz="1400" b="0" u="none" dirty="0">
                          <a:solidFill>
                            <a:schemeClr val="tx1"/>
                          </a:solidFill>
                          <a:effectLst/>
                        </a:rPr>
                        <a:t> </a:t>
                      </a:r>
                      <a:r>
                        <a:rPr lang="en-US" sz="1400" b="0" u="none" dirty="0" smtClean="0">
                          <a:solidFill>
                            <a:schemeClr val="tx1"/>
                          </a:solidFill>
                          <a:effectLst/>
                        </a:rPr>
                        <a:t>et al</a:t>
                      </a:r>
                      <a:r>
                        <a:rPr lang="en-US" sz="1400" b="0" u="none" dirty="0">
                          <a:solidFill>
                            <a:schemeClr val="tx1"/>
                          </a:solidFill>
                          <a:effectLst/>
                        </a:rPr>
                        <a:t>., 2000</a:t>
                      </a:r>
                      <a:endParaRPr lang="en-US" sz="14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00025">
                <a:tc>
                  <a:txBody>
                    <a:bodyPr/>
                    <a:lstStyle/>
                    <a:p>
                      <a:pPr marL="0" marR="0">
                        <a:spcBef>
                          <a:spcPts val="0"/>
                        </a:spcBef>
                        <a:spcAft>
                          <a:spcPts val="0"/>
                        </a:spcAft>
                      </a:pPr>
                      <a:r>
                        <a:rPr lang="en-US" sz="1800" b="0" dirty="0">
                          <a:solidFill>
                            <a:schemeClr val="tx1"/>
                          </a:solidFill>
                          <a:effectLst/>
                        </a:rPr>
                        <a:t>Task Difficulty</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75000"/>
                      </a:schemeClr>
                    </a:solidFill>
                  </a:tcPr>
                </a:tc>
                <a:tc>
                  <a:txBody>
                    <a:bodyPr/>
                    <a:lstStyle/>
                    <a:p>
                      <a:pPr marL="0" marR="0">
                        <a:spcBef>
                          <a:spcPts val="0"/>
                        </a:spcBef>
                        <a:spcAft>
                          <a:spcPts val="0"/>
                        </a:spcAft>
                      </a:pPr>
                      <a:r>
                        <a:rPr lang="en-US" sz="1400" b="0" dirty="0">
                          <a:solidFill>
                            <a:schemeClr val="tx1"/>
                          </a:solidFill>
                          <a:effectLst/>
                        </a:rPr>
                        <a:t>Task Value Expectancy Survey </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75000"/>
                      </a:schemeClr>
                    </a:solidFill>
                  </a:tcPr>
                </a:tc>
                <a:tc>
                  <a:txBody>
                    <a:bodyPr/>
                    <a:lstStyle/>
                    <a:p>
                      <a:pPr marL="0" marR="0">
                        <a:spcBef>
                          <a:spcPts val="0"/>
                        </a:spcBef>
                        <a:spcAft>
                          <a:spcPts val="0"/>
                        </a:spcAft>
                      </a:pPr>
                      <a:r>
                        <a:rPr lang="en-US" sz="1400" b="0" u="none" dirty="0">
                          <a:solidFill>
                            <a:schemeClr val="tx1"/>
                          </a:solidFill>
                          <a:effectLst/>
                        </a:rPr>
                        <a:t>Eccles &amp; </a:t>
                      </a:r>
                      <a:r>
                        <a:rPr lang="en-US" sz="1400" b="0" u="none" dirty="0" err="1">
                          <a:solidFill>
                            <a:schemeClr val="tx1"/>
                          </a:solidFill>
                          <a:effectLst/>
                        </a:rPr>
                        <a:t>Wigfield</a:t>
                      </a:r>
                      <a:r>
                        <a:rPr lang="en-US" sz="1400" b="0" u="none" dirty="0">
                          <a:solidFill>
                            <a:schemeClr val="tx1"/>
                          </a:solidFill>
                          <a:effectLst/>
                        </a:rPr>
                        <a:t>, 1995</a:t>
                      </a:r>
                      <a:endParaRPr lang="en-US" sz="14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1"/>
                  </a:ext>
                </a:extLst>
              </a:tr>
              <a:tr h="190500">
                <a:tc>
                  <a:txBody>
                    <a:bodyPr/>
                    <a:lstStyle/>
                    <a:p>
                      <a:pPr marL="0" marR="0">
                        <a:spcBef>
                          <a:spcPts val="0"/>
                        </a:spcBef>
                        <a:spcAft>
                          <a:spcPts val="0"/>
                        </a:spcAft>
                      </a:pPr>
                      <a:r>
                        <a:rPr lang="en-US" sz="1800" b="0" dirty="0">
                          <a:solidFill>
                            <a:schemeClr val="tx1"/>
                          </a:solidFill>
                          <a:effectLst/>
                        </a:rPr>
                        <a:t>Required Effort</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75000"/>
                      </a:schemeClr>
                    </a:solidFill>
                  </a:tcPr>
                </a:tc>
                <a:tc>
                  <a:txBody>
                    <a:bodyPr/>
                    <a:lstStyle/>
                    <a:p>
                      <a:endParaRPr lang="en-US" sz="1400" b="0" dirty="0">
                        <a:solidFill>
                          <a:schemeClr val="tx1"/>
                        </a:solidFill>
                        <a:effectLst/>
                        <a:latin typeface="Calibri" panose="020F0502020204030204" pitchFamily="34"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75000"/>
                      </a:schemeClr>
                    </a:solidFill>
                  </a:tcPr>
                </a:tc>
                <a:tc>
                  <a:txBody>
                    <a:bodyPr/>
                    <a:lstStyle/>
                    <a:p>
                      <a:endParaRPr lang="en-US" sz="1400" b="0" u="none" dirty="0">
                        <a:solidFill>
                          <a:schemeClr val="tx1"/>
                        </a:solidFill>
                        <a:effectLst/>
                        <a:latin typeface="Calibri" panose="020F0502020204030204" pitchFamily="34"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2"/>
                  </a:ext>
                </a:extLst>
              </a:tr>
              <a:tr h="190500">
                <a:tc>
                  <a:txBody>
                    <a:bodyPr/>
                    <a:lstStyle/>
                    <a:p>
                      <a:pPr marL="0" marR="0">
                        <a:spcBef>
                          <a:spcPts val="0"/>
                        </a:spcBef>
                        <a:spcAft>
                          <a:spcPts val="0"/>
                        </a:spcAft>
                      </a:pPr>
                      <a:r>
                        <a:rPr lang="en-US" sz="1800" b="0" dirty="0">
                          <a:solidFill>
                            <a:schemeClr val="tx1"/>
                          </a:solidFill>
                          <a:effectLst/>
                        </a:rPr>
                        <a:t>Attainment Value</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75000"/>
                      </a:schemeClr>
                    </a:solidFill>
                  </a:tcPr>
                </a:tc>
                <a:tc>
                  <a:txBody>
                    <a:bodyPr/>
                    <a:lstStyle/>
                    <a:p>
                      <a:endParaRPr lang="en-US" sz="1400" b="0" dirty="0">
                        <a:solidFill>
                          <a:schemeClr val="tx1"/>
                        </a:solidFill>
                        <a:effectLst/>
                        <a:latin typeface="Calibri" panose="020F0502020204030204" pitchFamily="34"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75000"/>
                      </a:schemeClr>
                    </a:solidFill>
                  </a:tcPr>
                </a:tc>
                <a:tc>
                  <a:txBody>
                    <a:bodyPr/>
                    <a:lstStyle/>
                    <a:p>
                      <a:endParaRPr lang="en-US" sz="1400" b="0" u="none" dirty="0">
                        <a:solidFill>
                          <a:schemeClr val="tx1"/>
                        </a:solidFill>
                        <a:effectLst/>
                        <a:latin typeface="Calibri" panose="020F0502020204030204" pitchFamily="34"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3"/>
                  </a:ext>
                </a:extLst>
              </a:tr>
              <a:tr h="190500">
                <a:tc>
                  <a:txBody>
                    <a:bodyPr/>
                    <a:lstStyle/>
                    <a:p>
                      <a:pPr marL="0" marR="0">
                        <a:spcBef>
                          <a:spcPts val="0"/>
                        </a:spcBef>
                        <a:spcAft>
                          <a:spcPts val="0"/>
                        </a:spcAft>
                      </a:pPr>
                      <a:r>
                        <a:rPr lang="en-US" sz="1800" b="0" dirty="0">
                          <a:solidFill>
                            <a:schemeClr val="tx1"/>
                          </a:solidFill>
                          <a:effectLst/>
                        </a:rPr>
                        <a:t>Intrinsic Interest Value</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75000"/>
                      </a:schemeClr>
                    </a:solidFill>
                  </a:tcPr>
                </a:tc>
                <a:tc>
                  <a:txBody>
                    <a:bodyPr/>
                    <a:lstStyle/>
                    <a:p>
                      <a:endParaRPr lang="en-US" sz="1400" b="0" dirty="0">
                        <a:solidFill>
                          <a:schemeClr val="tx1"/>
                        </a:solidFill>
                        <a:effectLst/>
                        <a:latin typeface="Calibri" panose="020F0502020204030204" pitchFamily="34"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75000"/>
                      </a:schemeClr>
                    </a:solidFill>
                  </a:tcPr>
                </a:tc>
                <a:tc>
                  <a:txBody>
                    <a:bodyPr/>
                    <a:lstStyle/>
                    <a:p>
                      <a:endParaRPr lang="en-US" sz="1400" b="0" u="none" dirty="0">
                        <a:solidFill>
                          <a:schemeClr val="tx1"/>
                        </a:solidFill>
                        <a:effectLst/>
                        <a:latin typeface="Calibri" panose="020F0502020204030204" pitchFamily="34"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4"/>
                  </a:ext>
                </a:extLst>
              </a:tr>
              <a:tr h="190500">
                <a:tc>
                  <a:txBody>
                    <a:bodyPr/>
                    <a:lstStyle/>
                    <a:p>
                      <a:pPr marL="0" marR="0">
                        <a:spcBef>
                          <a:spcPts val="0"/>
                        </a:spcBef>
                        <a:spcAft>
                          <a:spcPts val="0"/>
                        </a:spcAft>
                      </a:pPr>
                      <a:r>
                        <a:rPr lang="en-US" sz="1800" b="0">
                          <a:solidFill>
                            <a:schemeClr val="tx1"/>
                          </a:solidFill>
                          <a:effectLst/>
                        </a:rPr>
                        <a:t>Ability Beliefs</a:t>
                      </a:r>
                      <a:endParaRPr lang="en-US"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endParaRPr lang="en-US" sz="1400" b="0" dirty="0">
                        <a:solidFill>
                          <a:schemeClr val="tx1"/>
                        </a:solidFill>
                        <a:effectLst/>
                        <a:latin typeface="Calibri" panose="020F0502020204030204" pitchFamily="34" charset="0"/>
                      </a:endParaRPr>
                    </a:p>
                  </a:txBody>
                  <a:tcPr marL="68580" marR="6858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endParaRPr lang="en-US" sz="1400" b="0" u="none" dirty="0">
                        <a:solidFill>
                          <a:schemeClr val="tx1"/>
                        </a:solidFill>
                        <a:effectLst/>
                        <a:latin typeface="Calibri" panose="020F0502020204030204" pitchFamily="34" charset="0"/>
                      </a:endParaRPr>
                    </a:p>
                  </a:txBody>
                  <a:tcPr marL="68580" marR="6858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5"/>
                  </a:ext>
                </a:extLst>
              </a:tr>
              <a:tr h="200025">
                <a:tc>
                  <a:txBody>
                    <a:bodyPr/>
                    <a:lstStyle/>
                    <a:p>
                      <a:pPr marL="0" marR="0">
                        <a:spcBef>
                          <a:spcPts val="0"/>
                        </a:spcBef>
                        <a:spcAft>
                          <a:spcPts val="0"/>
                        </a:spcAft>
                      </a:pPr>
                      <a:r>
                        <a:rPr lang="en-US" sz="1800" b="0" dirty="0">
                          <a:effectLst/>
                        </a:rPr>
                        <a:t>Math Test Anxiety</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50000"/>
                      </a:schemeClr>
                    </a:solidFill>
                  </a:tcPr>
                </a:tc>
                <a:tc>
                  <a:txBody>
                    <a:bodyPr/>
                    <a:lstStyle/>
                    <a:p>
                      <a:pPr marL="0" marR="0">
                        <a:spcBef>
                          <a:spcPts val="0"/>
                        </a:spcBef>
                        <a:spcAft>
                          <a:spcPts val="0"/>
                        </a:spcAft>
                      </a:pPr>
                      <a:r>
                        <a:rPr lang="en-US" sz="1400" b="0" dirty="0">
                          <a:solidFill>
                            <a:schemeClr val="bg1"/>
                          </a:solidFill>
                          <a:effectLst/>
                        </a:rPr>
                        <a:t>Revised Math Anxiety Rating Scale</a:t>
                      </a:r>
                      <a:endParaRPr lang="en-US" sz="1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50000"/>
                      </a:schemeClr>
                    </a:solidFill>
                  </a:tcPr>
                </a:tc>
                <a:tc>
                  <a:txBody>
                    <a:bodyPr/>
                    <a:lstStyle/>
                    <a:p>
                      <a:pPr marL="0" marR="0">
                        <a:spcBef>
                          <a:spcPts val="0"/>
                        </a:spcBef>
                        <a:spcAft>
                          <a:spcPts val="0"/>
                        </a:spcAft>
                      </a:pPr>
                      <a:r>
                        <a:rPr lang="en-US" sz="1400" b="0" u="none" dirty="0">
                          <a:solidFill>
                            <a:schemeClr val="bg1"/>
                          </a:solidFill>
                          <a:effectLst/>
                        </a:rPr>
                        <a:t>Richardson &amp; Suinn, 1972</a:t>
                      </a:r>
                      <a:endParaRPr lang="en-US" sz="1400" b="0" u="non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50000"/>
                      </a:schemeClr>
                    </a:solidFill>
                  </a:tcPr>
                </a:tc>
                <a:extLst>
                  <a:ext uri="{0D108BD9-81ED-4DB2-BD59-A6C34878D82A}">
                    <a16:rowId xmlns:a16="http://schemas.microsoft.com/office/drawing/2014/main" val="10006"/>
                  </a:ext>
                </a:extLst>
              </a:tr>
              <a:tr h="190500">
                <a:tc>
                  <a:txBody>
                    <a:bodyPr/>
                    <a:lstStyle/>
                    <a:p>
                      <a:pPr marL="0" marR="0">
                        <a:spcBef>
                          <a:spcPts val="0"/>
                        </a:spcBef>
                        <a:spcAft>
                          <a:spcPts val="0"/>
                        </a:spcAft>
                      </a:pPr>
                      <a:r>
                        <a:rPr lang="en-US" sz="1800" b="0" dirty="0">
                          <a:effectLst/>
                        </a:rPr>
                        <a:t>Numerical Task Anxiety</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50000"/>
                      </a:schemeClr>
                    </a:solidFill>
                  </a:tcPr>
                </a:tc>
                <a:tc>
                  <a:txBody>
                    <a:bodyPr/>
                    <a:lstStyle/>
                    <a:p>
                      <a:endParaRPr lang="en-US" sz="1400" b="0" dirty="0">
                        <a:solidFill>
                          <a:schemeClr val="bg1"/>
                        </a:solidFill>
                        <a:effectLst/>
                        <a:latin typeface="Calibri" panose="020F0502020204030204" pitchFamily="34"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50000"/>
                      </a:schemeClr>
                    </a:solidFill>
                  </a:tcPr>
                </a:tc>
                <a:tc>
                  <a:txBody>
                    <a:bodyPr/>
                    <a:lstStyle/>
                    <a:p>
                      <a:endParaRPr lang="en-US" sz="1400" b="0" u="none" dirty="0">
                        <a:solidFill>
                          <a:schemeClr val="bg1"/>
                        </a:solidFill>
                        <a:effectLst/>
                        <a:latin typeface="Calibri" panose="020F0502020204030204" pitchFamily="34"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50000"/>
                      </a:schemeClr>
                    </a:solidFill>
                  </a:tcPr>
                </a:tc>
                <a:extLst>
                  <a:ext uri="{0D108BD9-81ED-4DB2-BD59-A6C34878D82A}">
                    <a16:rowId xmlns:a16="http://schemas.microsoft.com/office/drawing/2014/main" val="10007"/>
                  </a:ext>
                </a:extLst>
              </a:tr>
              <a:tr h="190500">
                <a:tc>
                  <a:txBody>
                    <a:bodyPr/>
                    <a:lstStyle/>
                    <a:p>
                      <a:pPr marL="0" marR="0">
                        <a:spcBef>
                          <a:spcPts val="0"/>
                        </a:spcBef>
                        <a:spcAft>
                          <a:spcPts val="0"/>
                        </a:spcAft>
                      </a:pPr>
                      <a:r>
                        <a:rPr lang="en-US" sz="1800" b="0">
                          <a:effectLst/>
                        </a:rPr>
                        <a:t>Math Course Anxiety</a:t>
                      </a:r>
                      <a:endParaRPr lang="en-US"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endParaRPr lang="en-US" sz="1400" b="0" dirty="0">
                        <a:effectLst/>
                        <a:latin typeface="Calibri" panose="020F0502020204030204" pitchFamily="34" charset="0"/>
                      </a:endParaRPr>
                    </a:p>
                  </a:txBody>
                  <a:tcPr marL="68580" marR="6858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endParaRPr lang="en-US" sz="1400" b="0" dirty="0">
                        <a:effectLst/>
                        <a:latin typeface="Calibri" panose="020F0502020204030204" pitchFamily="34" charset="0"/>
                      </a:endParaRPr>
                    </a:p>
                  </a:txBody>
                  <a:tcPr marL="68580" marR="6858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extLst>
                  <a:ext uri="{0D108BD9-81ED-4DB2-BD59-A6C34878D82A}">
                    <a16:rowId xmlns:a16="http://schemas.microsoft.com/office/drawing/2014/main" val="10008"/>
                  </a:ext>
                </a:extLst>
              </a:tr>
            </a:tbl>
          </a:graphicData>
        </a:graphic>
      </p:graphicFrame>
      <p:cxnSp>
        <p:nvCxnSpPr>
          <p:cNvPr id="10" name="Straight Connector 9"/>
          <p:cNvCxnSpPr/>
          <p:nvPr/>
        </p:nvCxnSpPr>
        <p:spPr bwMode="auto">
          <a:xfrm>
            <a:off x="2362200" y="1962150"/>
            <a:ext cx="9144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375057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05979"/>
            <a:ext cx="7467600" cy="857250"/>
          </a:xfrm>
        </p:spPr>
        <p:txBody>
          <a:bodyPr/>
          <a:lstStyle/>
          <a:p>
            <a:r>
              <a:rPr lang="en-US" sz="2800" dirty="0" smtClean="0"/>
              <a:t>Results</a:t>
            </a:r>
            <a:endParaRPr lang="en-US" sz="2800" dirty="0"/>
          </a:p>
        </p:txBody>
      </p:sp>
      <p:graphicFrame>
        <p:nvGraphicFramePr>
          <p:cNvPr id="4" name="Table 3"/>
          <p:cNvGraphicFramePr>
            <a:graphicFrameLocks noGrp="1"/>
          </p:cNvGraphicFramePr>
          <p:nvPr>
            <p:extLst/>
          </p:nvPr>
        </p:nvGraphicFramePr>
        <p:xfrm>
          <a:off x="631362" y="1313927"/>
          <a:ext cx="7881275" cy="3374484"/>
        </p:xfrm>
        <a:graphic>
          <a:graphicData uri="http://schemas.openxmlformats.org/drawingml/2006/table">
            <a:tbl>
              <a:tblPr>
                <a:tableStyleId>{5C22544A-7EE6-4342-B048-85BDC9FD1C3A}</a:tableStyleId>
              </a:tblPr>
              <a:tblGrid>
                <a:gridCol w="1354213">
                  <a:extLst>
                    <a:ext uri="{9D8B030D-6E8A-4147-A177-3AD203B41FA5}">
                      <a16:colId xmlns:a16="http://schemas.microsoft.com/office/drawing/2014/main" val="20000"/>
                    </a:ext>
                  </a:extLst>
                </a:gridCol>
                <a:gridCol w="646606">
                  <a:extLst>
                    <a:ext uri="{9D8B030D-6E8A-4147-A177-3AD203B41FA5}">
                      <a16:colId xmlns:a16="http://schemas.microsoft.com/office/drawing/2014/main" val="20001"/>
                    </a:ext>
                  </a:extLst>
                </a:gridCol>
                <a:gridCol w="646606">
                  <a:extLst>
                    <a:ext uri="{9D8B030D-6E8A-4147-A177-3AD203B41FA5}">
                      <a16:colId xmlns:a16="http://schemas.microsoft.com/office/drawing/2014/main" val="20002"/>
                    </a:ext>
                  </a:extLst>
                </a:gridCol>
                <a:gridCol w="719807">
                  <a:extLst>
                    <a:ext uri="{9D8B030D-6E8A-4147-A177-3AD203B41FA5}">
                      <a16:colId xmlns:a16="http://schemas.microsoft.com/office/drawing/2014/main" val="20003"/>
                    </a:ext>
                  </a:extLst>
                </a:gridCol>
                <a:gridCol w="646606">
                  <a:extLst>
                    <a:ext uri="{9D8B030D-6E8A-4147-A177-3AD203B41FA5}">
                      <a16:colId xmlns:a16="http://schemas.microsoft.com/office/drawing/2014/main" val="20004"/>
                    </a:ext>
                  </a:extLst>
                </a:gridCol>
                <a:gridCol w="634406">
                  <a:extLst>
                    <a:ext uri="{9D8B030D-6E8A-4147-A177-3AD203B41FA5}">
                      <a16:colId xmlns:a16="http://schemas.microsoft.com/office/drawing/2014/main" val="20005"/>
                    </a:ext>
                  </a:extLst>
                </a:gridCol>
                <a:gridCol w="634406">
                  <a:extLst>
                    <a:ext uri="{9D8B030D-6E8A-4147-A177-3AD203B41FA5}">
                      <a16:colId xmlns:a16="http://schemas.microsoft.com/office/drawing/2014/main" val="20006"/>
                    </a:ext>
                  </a:extLst>
                </a:gridCol>
                <a:gridCol w="634406">
                  <a:extLst>
                    <a:ext uri="{9D8B030D-6E8A-4147-A177-3AD203B41FA5}">
                      <a16:colId xmlns:a16="http://schemas.microsoft.com/office/drawing/2014/main" val="20007"/>
                    </a:ext>
                  </a:extLst>
                </a:gridCol>
                <a:gridCol w="634406">
                  <a:extLst>
                    <a:ext uri="{9D8B030D-6E8A-4147-A177-3AD203B41FA5}">
                      <a16:colId xmlns:a16="http://schemas.microsoft.com/office/drawing/2014/main" val="20008"/>
                    </a:ext>
                  </a:extLst>
                </a:gridCol>
                <a:gridCol w="634406">
                  <a:extLst>
                    <a:ext uri="{9D8B030D-6E8A-4147-A177-3AD203B41FA5}">
                      <a16:colId xmlns:a16="http://schemas.microsoft.com/office/drawing/2014/main" val="20009"/>
                    </a:ext>
                  </a:extLst>
                </a:gridCol>
                <a:gridCol w="695407">
                  <a:extLst>
                    <a:ext uri="{9D8B030D-6E8A-4147-A177-3AD203B41FA5}">
                      <a16:colId xmlns:a16="http://schemas.microsoft.com/office/drawing/2014/main" val="20010"/>
                    </a:ext>
                  </a:extLst>
                </a:gridCol>
              </a:tblGrid>
              <a:tr h="173242">
                <a:tc gridSpan="11">
                  <a:txBody>
                    <a:bodyPr/>
                    <a:lstStyle/>
                    <a:p>
                      <a:pPr marL="0" marR="0"/>
                      <a:r>
                        <a:rPr lang="en-US" sz="1100" b="1" dirty="0">
                          <a:effectLst/>
                        </a:rPr>
                        <a:t>Overall</a:t>
                      </a:r>
                      <a:r>
                        <a:rPr lang="en-US" sz="1100" dirty="0">
                          <a:effectLst/>
                        </a:rPr>
                        <a:t> correlations for all participants across all ability groups</a:t>
                      </a:r>
                      <a:endParaRPr lang="en-US" sz="1100" dirty="0">
                        <a:effectLst/>
                        <a:latin typeface="Times New Roman" panose="02020603050405020304" pitchFamily="18" charset="0"/>
                        <a:ea typeface="Times New Roman" panose="02020603050405020304" pitchFamily="18" charset="0"/>
                      </a:endParaRPr>
                    </a:p>
                  </a:txBody>
                  <a:tcPr marL="12200" marR="12200" marT="12200" marB="0" anchor="ctr">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95325">
                <a:tc>
                  <a:txBody>
                    <a:bodyPr/>
                    <a:lstStyle/>
                    <a:p>
                      <a:pPr marL="0" marR="0">
                        <a:spcBef>
                          <a:spcPts val="0"/>
                        </a:spcBef>
                        <a:spcAft>
                          <a:spcPts val="0"/>
                        </a:spcAft>
                      </a:pPr>
                      <a:r>
                        <a:rPr lang="en-US" sz="1100" dirty="0">
                          <a:effectLst/>
                        </a:rPr>
                        <a:t> </a:t>
                      </a:r>
                      <a:endParaRPr lang="en-US" sz="1200" dirty="0">
                        <a:effectLst/>
                        <a:latin typeface="Times New Roman" panose="02020603050405020304" pitchFamily="18" charset="0"/>
                        <a:ea typeface="Times New Roman" panose="02020603050405020304" pitchFamily="18" charset="0"/>
                      </a:endParaRPr>
                    </a:p>
                  </a:txBody>
                  <a:tcPr marL="12200" marR="12200" marT="122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a:effectLst/>
                        </a:rPr>
                        <a:t>Math anxiety</a:t>
                      </a:r>
                      <a:endParaRPr lang="en-US" sz="1200">
                        <a:effectLst/>
                        <a:latin typeface="Times New Roman" panose="02020603050405020304" pitchFamily="18" charset="0"/>
                        <a:ea typeface="Times New Roman" panose="02020603050405020304" pitchFamily="18" charset="0"/>
                      </a:endParaRPr>
                    </a:p>
                  </a:txBody>
                  <a:tcPr marL="12200" marR="12200" marT="122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a:effectLst/>
                        </a:rPr>
                        <a:t>Self-efficacy</a:t>
                      </a:r>
                      <a:endParaRPr lang="en-US" sz="1200" dirty="0">
                        <a:effectLst/>
                        <a:latin typeface="Times New Roman" panose="02020603050405020304" pitchFamily="18" charset="0"/>
                        <a:ea typeface="Times New Roman" panose="02020603050405020304" pitchFamily="18" charset="0"/>
                      </a:endParaRPr>
                    </a:p>
                  </a:txBody>
                  <a:tcPr marL="12200" marR="12200" marT="122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a:effectLst/>
                        </a:rPr>
                        <a:t>Attainment value</a:t>
                      </a:r>
                      <a:endParaRPr lang="en-US" sz="1200" dirty="0">
                        <a:effectLst/>
                        <a:latin typeface="Times New Roman" panose="02020603050405020304" pitchFamily="18" charset="0"/>
                        <a:ea typeface="Times New Roman" panose="02020603050405020304" pitchFamily="18" charset="0"/>
                      </a:endParaRPr>
                    </a:p>
                  </a:txBody>
                  <a:tcPr marL="12200" marR="12200" marT="122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a:effectLst/>
                        </a:rPr>
                        <a:t>Intrinsic interest value</a:t>
                      </a:r>
                      <a:endParaRPr lang="en-US" sz="1200">
                        <a:effectLst/>
                        <a:latin typeface="Times New Roman" panose="02020603050405020304" pitchFamily="18" charset="0"/>
                        <a:ea typeface="Times New Roman" panose="02020603050405020304" pitchFamily="18" charset="0"/>
                      </a:endParaRPr>
                    </a:p>
                  </a:txBody>
                  <a:tcPr marL="12200" marR="12200" marT="122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a:effectLst/>
                        </a:rPr>
                        <a:t>Utility value</a:t>
                      </a:r>
                      <a:endParaRPr lang="en-US" sz="1200" dirty="0">
                        <a:effectLst/>
                        <a:latin typeface="Times New Roman" panose="02020603050405020304" pitchFamily="18" charset="0"/>
                        <a:ea typeface="Times New Roman" panose="02020603050405020304" pitchFamily="18" charset="0"/>
                      </a:endParaRPr>
                    </a:p>
                  </a:txBody>
                  <a:tcPr marL="12200" marR="12200" marT="122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a:effectLst/>
                        </a:rPr>
                        <a:t>Ability beliefs</a:t>
                      </a:r>
                      <a:endParaRPr lang="en-US" sz="1200" dirty="0">
                        <a:effectLst/>
                        <a:latin typeface="Times New Roman" panose="02020603050405020304" pitchFamily="18" charset="0"/>
                        <a:ea typeface="Times New Roman" panose="02020603050405020304" pitchFamily="18" charset="0"/>
                      </a:endParaRPr>
                    </a:p>
                  </a:txBody>
                  <a:tcPr marL="12200" marR="12200" marT="122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effectLst/>
                        </a:rPr>
                        <a:t>Sex</a:t>
                      </a:r>
                      <a:endParaRPr lang="en-US" sz="1200" dirty="0">
                        <a:effectLst/>
                      </a:endParaRPr>
                    </a:p>
                    <a:p>
                      <a:pPr marL="0" marR="0" algn="ctr">
                        <a:spcBef>
                          <a:spcPts val="0"/>
                        </a:spcBef>
                        <a:spcAft>
                          <a:spcPts val="0"/>
                        </a:spcAft>
                      </a:pPr>
                      <a:r>
                        <a:rPr lang="en-US" sz="1100" dirty="0">
                          <a:effectLst/>
                        </a:rPr>
                        <a:t>(1=F, 0=M)</a:t>
                      </a:r>
                      <a:endParaRPr lang="en-US" sz="1200" dirty="0">
                        <a:effectLst/>
                        <a:latin typeface="Times New Roman" panose="02020603050405020304" pitchFamily="18" charset="0"/>
                        <a:ea typeface="Times New Roman" panose="02020603050405020304" pitchFamily="18" charset="0"/>
                      </a:endParaRPr>
                    </a:p>
                  </a:txBody>
                  <a:tcPr marL="12200" marR="12200" marT="122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a:effectLst/>
                        </a:rPr>
                        <a:t>Task difficulty</a:t>
                      </a:r>
                      <a:endParaRPr lang="en-US" sz="1200" dirty="0">
                        <a:effectLst/>
                        <a:latin typeface="Times New Roman" panose="02020603050405020304" pitchFamily="18" charset="0"/>
                        <a:ea typeface="Times New Roman" panose="02020603050405020304" pitchFamily="18" charset="0"/>
                      </a:endParaRPr>
                    </a:p>
                  </a:txBody>
                  <a:tcPr marL="12200" marR="12200" marT="122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a:effectLst/>
                        </a:rPr>
                        <a:t>Required effort</a:t>
                      </a:r>
                      <a:endParaRPr lang="en-US" sz="1200" dirty="0">
                        <a:effectLst/>
                        <a:latin typeface="Times New Roman" panose="02020603050405020304" pitchFamily="18" charset="0"/>
                        <a:ea typeface="Times New Roman" panose="02020603050405020304" pitchFamily="18" charset="0"/>
                      </a:endParaRPr>
                    </a:p>
                  </a:txBody>
                  <a:tcPr marL="12200" marR="12200" marT="122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a:effectLst/>
                        </a:rPr>
                        <a:t>Math ACT score</a:t>
                      </a:r>
                      <a:endParaRPr lang="en-US" sz="1200" dirty="0">
                        <a:effectLst/>
                        <a:latin typeface="Times New Roman" panose="02020603050405020304" pitchFamily="18" charset="0"/>
                        <a:ea typeface="Times New Roman" panose="02020603050405020304" pitchFamily="18" charset="0"/>
                      </a:endParaRPr>
                    </a:p>
                  </a:txBody>
                  <a:tcPr marL="12200" marR="12200" marT="122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73242">
                <a:tc>
                  <a:txBody>
                    <a:bodyPr/>
                    <a:lstStyle/>
                    <a:p>
                      <a:pPr marL="0" marR="0">
                        <a:spcBef>
                          <a:spcPts val="0"/>
                        </a:spcBef>
                        <a:spcAft>
                          <a:spcPts val="0"/>
                        </a:spcAft>
                      </a:pPr>
                      <a:r>
                        <a:rPr lang="en-US" sz="1100" dirty="0">
                          <a:effectLst/>
                        </a:rPr>
                        <a:t>Math anxiety</a:t>
                      </a:r>
                      <a:endParaRPr lang="en-US" sz="1200" dirty="0">
                        <a:effectLst/>
                        <a:latin typeface="Times New Roman" panose="02020603050405020304" pitchFamily="18" charset="0"/>
                        <a:ea typeface="Times New Roman" panose="02020603050405020304" pitchFamily="18" charset="0"/>
                      </a:endParaRPr>
                    </a:p>
                  </a:txBody>
                  <a:tcPr marL="12200" marR="12200" marT="12200" marB="0">
                    <a:lnT w="12700" cap="flat" cmpd="sng" algn="ctr">
                      <a:solidFill>
                        <a:schemeClr val="tx1"/>
                      </a:solidFill>
                      <a:prstDash val="solid"/>
                      <a:round/>
                      <a:headEnd type="none" w="med" len="med"/>
                      <a:tailEnd type="none" w="med" len="med"/>
                    </a:lnT>
                  </a:tcPr>
                </a:tc>
                <a:tc>
                  <a:txBody>
                    <a:bodyPr/>
                    <a:lstStyle/>
                    <a:p>
                      <a:pPr marL="0" marR="0" algn="l" defTabSz="457200">
                        <a:spcBef>
                          <a:spcPts val="0"/>
                        </a:spcBef>
                        <a:spcAft>
                          <a:spcPts val="0"/>
                        </a:spcAft>
                        <a:tabLst/>
                      </a:pPr>
                      <a:r>
                        <a:rPr lang="en-US" sz="1100" dirty="0">
                          <a:effectLst/>
                        </a:rPr>
                        <a:t>1</a:t>
                      </a:r>
                      <a:endParaRPr lang="en-US" sz="1200" dirty="0">
                        <a:effectLst/>
                        <a:latin typeface="Times New Roman" panose="02020603050405020304" pitchFamily="18" charset="0"/>
                        <a:ea typeface="Times New Roman" panose="02020603050405020304" pitchFamily="18" charset="0"/>
                      </a:endParaRPr>
                    </a:p>
                  </a:txBody>
                  <a:tcPr marL="182880" marR="12200" marT="12200" marB="0" anchor="ctr">
                    <a:lnT w="12700" cap="flat" cmpd="sng" algn="ctr">
                      <a:solidFill>
                        <a:schemeClr val="tx1"/>
                      </a:solidFill>
                      <a:prstDash val="solid"/>
                      <a:round/>
                      <a:headEnd type="none" w="med" len="med"/>
                      <a:tailEnd type="none" w="med" len="med"/>
                    </a:lnT>
                  </a:tcPr>
                </a:tc>
                <a:tc>
                  <a:txBody>
                    <a:bodyPr/>
                    <a:lstStyle/>
                    <a:p>
                      <a:pPr marL="0" marR="0" algn="l">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182880" marR="12200" marT="12200" marB="0" anchor="ctr">
                    <a:lnT w="12700" cap="flat" cmpd="sng" algn="ctr">
                      <a:solidFill>
                        <a:schemeClr val="tx1"/>
                      </a:solidFill>
                      <a:prstDash val="solid"/>
                      <a:round/>
                      <a:headEnd type="none" w="med" len="med"/>
                      <a:tailEnd type="none" w="med" len="med"/>
                    </a:lnT>
                  </a:tcPr>
                </a:tc>
                <a:tc>
                  <a:txBody>
                    <a:bodyPr/>
                    <a:lstStyle/>
                    <a:p>
                      <a:pPr marL="0" marR="0" algn="l">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182880" marR="12200" marT="12200" marB="0" anchor="ctr">
                    <a:lnT w="12700" cap="flat" cmpd="sng" algn="ctr">
                      <a:solidFill>
                        <a:schemeClr val="tx1"/>
                      </a:solidFill>
                      <a:prstDash val="solid"/>
                      <a:round/>
                      <a:headEnd type="none" w="med" len="med"/>
                      <a:tailEnd type="none" w="med" len="med"/>
                    </a:lnT>
                  </a:tcPr>
                </a:tc>
                <a:tc>
                  <a:txBody>
                    <a:bodyPr/>
                    <a:lstStyle/>
                    <a:p>
                      <a:pPr marL="0" marR="0" algn="l">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182880" marR="12200" marT="12200" marB="0" anchor="ctr">
                    <a:lnT w="12700" cap="flat" cmpd="sng" algn="ctr">
                      <a:solidFill>
                        <a:schemeClr val="tx1"/>
                      </a:solidFill>
                      <a:prstDash val="solid"/>
                      <a:round/>
                      <a:headEnd type="none" w="med" len="med"/>
                      <a:tailEnd type="none" w="med" len="med"/>
                    </a:lnT>
                  </a:tcPr>
                </a:tc>
                <a:tc>
                  <a:txBody>
                    <a:bodyPr/>
                    <a:lstStyle/>
                    <a:p>
                      <a:pPr marL="0" marR="0" algn="l">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182880" marR="12200" marT="12200" marB="0" anchor="ctr">
                    <a:lnT w="12700" cap="flat" cmpd="sng" algn="ctr">
                      <a:solidFill>
                        <a:schemeClr val="tx1"/>
                      </a:solidFill>
                      <a:prstDash val="solid"/>
                      <a:round/>
                      <a:headEnd type="none" w="med" len="med"/>
                      <a:tailEnd type="none" w="med" len="med"/>
                    </a:lnT>
                  </a:tcPr>
                </a:tc>
                <a:tc>
                  <a:txBody>
                    <a:bodyPr/>
                    <a:lstStyle/>
                    <a:p>
                      <a:pPr marL="0" marR="0" algn="l">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182880" marR="12200" marT="12200" marB="0" anchor="ctr">
                    <a:lnT w="12700" cap="flat" cmpd="sng" algn="ctr">
                      <a:solidFill>
                        <a:schemeClr val="tx1"/>
                      </a:solidFill>
                      <a:prstDash val="solid"/>
                      <a:round/>
                      <a:headEnd type="none" w="med" len="med"/>
                      <a:tailEnd type="none" w="med" len="med"/>
                    </a:lnT>
                  </a:tcPr>
                </a:tc>
                <a:tc>
                  <a:txBody>
                    <a:bodyPr/>
                    <a:lstStyle/>
                    <a:p>
                      <a:pPr marL="0" marR="0" algn="l">
                        <a:spcBef>
                          <a:spcPts val="0"/>
                        </a:spcBef>
                        <a:spcAft>
                          <a:spcPts val="0"/>
                        </a:spcAft>
                      </a:pPr>
                      <a:r>
                        <a:rPr lang="en-US" sz="1100" dirty="0">
                          <a:effectLst/>
                        </a:rPr>
                        <a:t> </a:t>
                      </a:r>
                      <a:endParaRPr lang="en-US" sz="1200" dirty="0">
                        <a:effectLst/>
                        <a:latin typeface="Times New Roman" panose="02020603050405020304" pitchFamily="18" charset="0"/>
                        <a:ea typeface="Times New Roman" panose="02020603050405020304" pitchFamily="18" charset="0"/>
                      </a:endParaRPr>
                    </a:p>
                  </a:txBody>
                  <a:tcPr marL="182880" marR="12200" marT="12200" marB="0" anchor="b">
                    <a:lnT w="12700" cap="flat" cmpd="sng" algn="ctr">
                      <a:solidFill>
                        <a:schemeClr val="tx1"/>
                      </a:solidFill>
                      <a:prstDash val="solid"/>
                      <a:round/>
                      <a:headEnd type="none" w="med" len="med"/>
                      <a:tailEnd type="none" w="med" len="med"/>
                    </a:lnT>
                  </a:tcPr>
                </a:tc>
                <a:tc>
                  <a:txBody>
                    <a:bodyPr/>
                    <a:lstStyle/>
                    <a:p>
                      <a:pPr marL="0" marR="0" algn="l">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182880" marR="12200" marT="12200" marB="0" anchor="b">
                    <a:lnT w="12700" cap="flat" cmpd="sng" algn="ctr">
                      <a:solidFill>
                        <a:schemeClr val="tx1"/>
                      </a:solidFill>
                      <a:prstDash val="solid"/>
                      <a:round/>
                      <a:headEnd type="none" w="med" len="med"/>
                      <a:tailEnd type="none" w="med" len="med"/>
                    </a:lnT>
                  </a:tcPr>
                </a:tc>
                <a:tc>
                  <a:txBody>
                    <a:bodyPr/>
                    <a:lstStyle/>
                    <a:p>
                      <a:pPr marL="0" marR="0" algn="l">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182880" marR="12200" marT="12200" marB="0" anchor="b">
                    <a:lnT w="12700" cap="flat" cmpd="sng" algn="ctr">
                      <a:solidFill>
                        <a:schemeClr val="tx1"/>
                      </a:solidFill>
                      <a:prstDash val="solid"/>
                      <a:round/>
                      <a:headEnd type="none" w="med" len="med"/>
                      <a:tailEnd type="none" w="med" len="med"/>
                    </a:lnT>
                  </a:tcPr>
                </a:tc>
                <a:tc>
                  <a:txBody>
                    <a:bodyPr/>
                    <a:lstStyle/>
                    <a:p>
                      <a:pPr marL="0" marR="0" algn="l">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182880" marR="12200" marT="12200"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173242">
                <a:tc>
                  <a:txBody>
                    <a:bodyPr/>
                    <a:lstStyle/>
                    <a:p>
                      <a:pPr marL="0" marR="0">
                        <a:spcBef>
                          <a:spcPts val="0"/>
                        </a:spcBef>
                        <a:spcAft>
                          <a:spcPts val="0"/>
                        </a:spcAft>
                      </a:pPr>
                      <a:r>
                        <a:rPr lang="en-US" sz="1100" dirty="0">
                          <a:effectLst/>
                        </a:rPr>
                        <a:t>Self-efficacy</a:t>
                      </a:r>
                      <a:endParaRPr lang="en-US" sz="1200" dirty="0">
                        <a:effectLst/>
                        <a:latin typeface="Times New Roman" panose="02020603050405020304" pitchFamily="18" charset="0"/>
                        <a:ea typeface="Times New Roman" panose="02020603050405020304" pitchFamily="18" charset="0"/>
                      </a:endParaRPr>
                    </a:p>
                  </a:txBody>
                  <a:tcPr marL="12200" marR="12200" marT="12200" marB="0"/>
                </a:tc>
                <a:tc>
                  <a:txBody>
                    <a:bodyPr/>
                    <a:lstStyle/>
                    <a:p>
                      <a:pPr marL="0" marR="0" algn="l">
                        <a:spcBef>
                          <a:spcPts val="0"/>
                        </a:spcBef>
                        <a:spcAft>
                          <a:spcPts val="0"/>
                        </a:spcAft>
                      </a:pPr>
                      <a:r>
                        <a:rPr lang="en-US" sz="1100" dirty="0">
                          <a:effectLst/>
                        </a:rPr>
                        <a:t>-0.46**</a:t>
                      </a:r>
                      <a:endParaRPr lang="en-US" sz="1200" dirty="0">
                        <a:effectLst/>
                        <a:latin typeface="Times New Roman" panose="02020603050405020304" pitchFamily="18" charset="0"/>
                        <a:ea typeface="Times New Roman" panose="02020603050405020304" pitchFamily="18" charset="0"/>
                      </a:endParaRPr>
                    </a:p>
                  </a:txBody>
                  <a:tcPr marL="182880" marR="12200" marT="12200" marB="0" anchor="ctr"/>
                </a:tc>
                <a:tc>
                  <a:txBody>
                    <a:bodyPr/>
                    <a:lstStyle/>
                    <a:p>
                      <a:pPr marL="0" marR="0" algn="l">
                        <a:spcBef>
                          <a:spcPts val="0"/>
                        </a:spcBef>
                        <a:spcAft>
                          <a:spcPts val="0"/>
                        </a:spcAft>
                      </a:pPr>
                      <a:r>
                        <a:rPr lang="en-US" sz="1100" dirty="0">
                          <a:effectLst/>
                        </a:rPr>
                        <a:t>1</a:t>
                      </a:r>
                      <a:endParaRPr lang="en-US" sz="1200" dirty="0">
                        <a:effectLst/>
                        <a:latin typeface="Times New Roman" panose="02020603050405020304" pitchFamily="18" charset="0"/>
                        <a:ea typeface="Times New Roman" panose="02020603050405020304" pitchFamily="18" charset="0"/>
                      </a:endParaRPr>
                    </a:p>
                  </a:txBody>
                  <a:tcPr marL="182880" marR="12200" marT="12200" marB="0" anchor="ctr"/>
                </a:tc>
                <a:tc>
                  <a:txBody>
                    <a:bodyPr/>
                    <a:lstStyle/>
                    <a:p>
                      <a:pPr marL="0" marR="0" algn="l">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182880" marR="12200" marT="12200" marB="0" anchor="ctr"/>
                </a:tc>
                <a:tc>
                  <a:txBody>
                    <a:bodyPr/>
                    <a:lstStyle/>
                    <a:p>
                      <a:pPr marL="0" marR="0" algn="l">
                        <a:spcBef>
                          <a:spcPts val="0"/>
                        </a:spcBef>
                        <a:spcAft>
                          <a:spcPts val="0"/>
                        </a:spcAft>
                      </a:pPr>
                      <a:r>
                        <a:rPr lang="en-US" sz="1100" dirty="0">
                          <a:effectLst/>
                        </a:rPr>
                        <a:t> </a:t>
                      </a:r>
                      <a:endParaRPr lang="en-US" sz="1200" dirty="0">
                        <a:effectLst/>
                        <a:latin typeface="Times New Roman" panose="02020603050405020304" pitchFamily="18" charset="0"/>
                        <a:ea typeface="Times New Roman" panose="02020603050405020304" pitchFamily="18" charset="0"/>
                      </a:endParaRPr>
                    </a:p>
                  </a:txBody>
                  <a:tcPr marL="182880" marR="12200" marT="12200" marB="0" anchor="ctr"/>
                </a:tc>
                <a:tc>
                  <a:txBody>
                    <a:bodyPr/>
                    <a:lstStyle/>
                    <a:p>
                      <a:pPr marL="0" marR="0" algn="l">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182880" marR="12200" marT="12200" marB="0" anchor="ctr"/>
                </a:tc>
                <a:tc>
                  <a:txBody>
                    <a:bodyPr/>
                    <a:lstStyle/>
                    <a:p>
                      <a:pPr marL="0" marR="0" algn="l">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182880" marR="12200" marT="12200" marB="0" anchor="ctr"/>
                </a:tc>
                <a:tc>
                  <a:txBody>
                    <a:bodyPr/>
                    <a:lstStyle/>
                    <a:p>
                      <a:pPr marL="0" marR="0" algn="l">
                        <a:spcBef>
                          <a:spcPts val="0"/>
                        </a:spcBef>
                        <a:spcAft>
                          <a:spcPts val="0"/>
                        </a:spcAft>
                      </a:pPr>
                      <a:r>
                        <a:rPr lang="en-US" sz="1100" dirty="0">
                          <a:effectLst/>
                        </a:rPr>
                        <a:t> </a:t>
                      </a:r>
                      <a:endParaRPr lang="en-US" sz="1200" dirty="0">
                        <a:effectLst/>
                        <a:latin typeface="Times New Roman" panose="02020603050405020304" pitchFamily="18" charset="0"/>
                        <a:ea typeface="Times New Roman" panose="02020603050405020304" pitchFamily="18" charset="0"/>
                      </a:endParaRPr>
                    </a:p>
                  </a:txBody>
                  <a:tcPr marL="182880" marR="12200" marT="12200" marB="0" anchor="b"/>
                </a:tc>
                <a:tc>
                  <a:txBody>
                    <a:bodyPr/>
                    <a:lstStyle/>
                    <a:p>
                      <a:pPr marL="0" marR="0" algn="l">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182880" marR="12200" marT="12200" marB="0" anchor="b"/>
                </a:tc>
                <a:tc>
                  <a:txBody>
                    <a:bodyPr/>
                    <a:lstStyle/>
                    <a:p>
                      <a:pPr marL="0" marR="0" algn="l">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182880" marR="12200" marT="12200" marB="0" anchor="b"/>
                </a:tc>
                <a:tc>
                  <a:txBody>
                    <a:bodyPr/>
                    <a:lstStyle/>
                    <a:p>
                      <a:pPr marL="0" marR="0" algn="l">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182880" marR="12200" marT="12200" marB="0" anchor="b"/>
                </a:tc>
                <a:extLst>
                  <a:ext uri="{0D108BD9-81ED-4DB2-BD59-A6C34878D82A}">
                    <a16:rowId xmlns:a16="http://schemas.microsoft.com/office/drawing/2014/main" val="10003"/>
                  </a:ext>
                </a:extLst>
              </a:tr>
              <a:tr h="173242">
                <a:tc>
                  <a:txBody>
                    <a:bodyPr/>
                    <a:lstStyle/>
                    <a:p>
                      <a:pPr marL="0" marR="0">
                        <a:spcBef>
                          <a:spcPts val="0"/>
                        </a:spcBef>
                        <a:spcAft>
                          <a:spcPts val="0"/>
                        </a:spcAft>
                      </a:pPr>
                      <a:r>
                        <a:rPr lang="en-US" sz="1100" dirty="0">
                          <a:effectLst/>
                        </a:rPr>
                        <a:t>Attainment value</a:t>
                      </a:r>
                      <a:endParaRPr lang="en-US" sz="1200" dirty="0">
                        <a:effectLst/>
                        <a:latin typeface="Times New Roman" panose="02020603050405020304" pitchFamily="18" charset="0"/>
                        <a:ea typeface="Times New Roman" panose="02020603050405020304" pitchFamily="18" charset="0"/>
                      </a:endParaRPr>
                    </a:p>
                  </a:txBody>
                  <a:tcPr marL="12200" marR="12200" marT="12200" marB="0"/>
                </a:tc>
                <a:tc>
                  <a:txBody>
                    <a:bodyPr/>
                    <a:lstStyle/>
                    <a:p>
                      <a:pPr marL="0" marR="0" algn="l">
                        <a:spcBef>
                          <a:spcPts val="0"/>
                        </a:spcBef>
                        <a:spcAft>
                          <a:spcPts val="0"/>
                        </a:spcAft>
                      </a:pPr>
                      <a:r>
                        <a:rPr lang="en-US" sz="1100" dirty="0">
                          <a:effectLst/>
                        </a:rPr>
                        <a:t>-0.04</a:t>
                      </a:r>
                      <a:endParaRPr lang="en-US" sz="1200" dirty="0">
                        <a:effectLst/>
                        <a:latin typeface="Times New Roman" panose="02020603050405020304" pitchFamily="18" charset="0"/>
                        <a:ea typeface="Times New Roman" panose="02020603050405020304" pitchFamily="18" charset="0"/>
                      </a:endParaRPr>
                    </a:p>
                  </a:txBody>
                  <a:tcPr marL="182880" marR="12200" marT="12200" marB="0" anchor="ctr"/>
                </a:tc>
                <a:tc>
                  <a:txBody>
                    <a:bodyPr/>
                    <a:lstStyle/>
                    <a:p>
                      <a:pPr marL="0" marR="0" algn="l">
                        <a:spcBef>
                          <a:spcPts val="0"/>
                        </a:spcBef>
                        <a:spcAft>
                          <a:spcPts val="0"/>
                        </a:spcAft>
                      </a:pPr>
                      <a:r>
                        <a:rPr lang="en-US" sz="1100" dirty="0">
                          <a:effectLst/>
                        </a:rPr>
                        <a:t>0.32**</a:t>
                      </a:r>
                      <a:endParaRPr lang="en-US" sz="1200" dirty="0">
                        <a:effectLst/>
                        <a:latin typeface="Times New Roman" panose="02020603050405020304" pitchFamily="18" charset="0"/>
                        <a:ea typeface="Times New Roman" panose="02020603050405020304" pitchFamily="18" charset="0"/>
                      </a:endParaRPr>
                    </a:p>
                  </a:txBody>
                  <a:tcPr marL="182880" marR="12200" marT="12200" marB="0" anchor="ctr"/>
                </a:tc>
                <a:tc>
                  <a:txBody>
                    <a:bodyPr/>
                    <a:lstStyle/>
                    <a:p>
                      <a:pPr marL="0" marR="0" algn="l">
                        <a:spcBef>
                          <a:spcPts val="0"/>
                        </a:spcBef>
                        <a:spcAft>
                          <a:spcPts val="0"/>
                        </a:spcAft>
                      </a:pPr>
                      <a:r>
                        <a:rPr lang="en-US" sz="1100">
                          <a:effectLst/>
                        </a:rPr>
                        <a:t>1</a:t>
                      </a:r>
                      <a:endParaRPr lang="en-US" sz="1200">
                        <a:effectLst/>
                        <a:latin typeface="Times New Roman" panose="02020603050405020304" pitchFamily="18" charset="0"/>
                        <a:ea typeface="Times New Roman" panose="02020603050405020304" pitchFamily="18" charset="0"/>
                      </a:endParaRPr>
                    </a:p>
                  </a:txBody>
                  <a:tcPr marL="182880" marR="12200" marT="12200" marB="0" anchor="ctr"/>
                </a:tc>
                <a:tc>
                  <a:txBody>
                    <a:bodyPr/>
                    <a:lstStyle/>
                    <a:p>
                      <a:pPr marL="0" marR="0" algn="l">
                        <a:spcBef>
                          <a:spcPts val="0"/>
                        </a:spcBef>
                        <a:spcAft>
                          <a:spcPts val="0"/>
                        </a:spcAft>
                      </a:pPr>
                      <a:r>
                        <a:rPr lang="en-US" sz="1100" dirty="0">
                          <a:effectLst/>
                        </a:rPr>
                        <a:t> </a:t>
                      </a:r>
                      <a:endParaRPr lang="en-US" sz="1200" dirty="0">
                        <a:effectLst/>
                        <a:latin typeface="Times New Roman" panose="02020603050405020304" pitchFamily="18" charset="0"/>
                        <a:ea typeface="Times New Roman" panose="02020603050405020304" pitchFamily="18" charset="0"/>
                      </a:endParaRPr>
                    </a:p>
                  </a:txBody>
                  <a:tcPr marL="182880" marR="12200" marT="12200" marB="0" anchor="ctr"/>
                </a:tc>
                <a:tc>
                  <a:txBody>
                    <a:bodyPr/>
                    <a:lstStyle/>
                    <a:p>
                      <a:pPr marL="0" marR="0" algn="l">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182880" marR="12200" marT="12200" marB="0" anchor="ctr"/>
                </a:tc>
                <a:tc>
                  <a:txBody>
                    <a:bodyPr/>
                    <a:lstStyle/>
                    <a:p>
                      <a:pPr marL="0" marR="0" algn="l">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182880" marR="12200" marT="12200" marB="0" anchor="ctr"/>
                </a:tc>
                <a:tc>
                  <a:txBody>
                    <a:bodyPr/>
                    <a:lstStyle/>
                    <a:p>
                      <a:pPr marL="0" marR="0" algn="l">
                        <a:spcBef>
                          <a:spcPts val="0"/>
                        </a:spcBef>
                        <a:spcAft>
                          <a:spcPts val="0"/>
                        </a:spcAft>
                      </a:pPr>
                      <a:r>
                        <a:rPr lang="en-US" sz="1100" dirty="0">
                          <a:effectLst/>
                        </a:rPr>
                        <a:t> </a:t>
                      </a:r>
                      <a:endParaRPr lang="en-US" sz="1200" dirty="0">
                        <a:effectLst/>
                        <a:latin typeface="Times New Roman" panose="02020603050405020304" pitchFamily="18" charset="0"/>
                        <a:ea typeface="Times New Roman" panose="02020603050405020304" pitchFamily="18" charset="0"/>
                      </a:endParaRPr>
                    </a:p>
                  </a:txBody>
                  <a:tcPr marL="182880" marR="12200" marT="12200" marB="0" anchor="b"/>
                </a:tc>
                <a:tc>
                  <a:txBody>
                    <a:bodyPr/>
                    <a:lstStyle/>
                    <a:p>
                      <a:pPr marL="0" marR="0" algn="l">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182880" marR="12200" marT="12200" marB="0" anchor="b"/>
                </a:tc>
                <a:tc>
                  <a:txBody>
                    <a:bodyPr/>
                    <a:lstStyle/>
                    <a:p>
                      <a:pPr marL="0" marR="0" algn="l">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182880" marR="12200" marT="12200" marB="0" anchor="b"/>
                </a:tc>
                <a:tc>
                  <a:txBody>
                    <a:bodyPr/>
                    <a:lstStyle/>
                    <a:p>
                      <a:pPr marL="0" marR="0" algn="l">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182880" marR="12200" marT="12200" marB="0" anchor="b"/>
                </a:tc>
                <a:extLst>
                  <a:ext uri="{0D108BD9-81ED-4DB2-BD59-A6C34878D82A}">
                    <a16:rowId xmlns:a16="http://schemas.microsoft.com/office/drawing/2014/main" val="10004"/>
                  </a:ext>
                </a:extLst>
              </a:tr>
              <a:tr h="173242">
                <a:tc>
                  <a:txBody>
                    <a:bodyPr/>
                    <a:lstStyle/>
                    <a:p>
                      <a:pPr marL="0" marR="0">
                        <a:spcBef>
                          <a:spcPts val="0"/>
                        </a:spcBef>
                        <a:spcAft>
                          <a:spcPts val="0"/>
                        </a:spcAft>
                      </a:pPr>
                      <a:r>
                        <a:rPr lang="en-US" sz="1100" dirty="0">
                          <a:effectLst/>
                        </a:rPr>
                        <a:t>Intrinsic interest value</a:t>
                      </a:r>
                      <a:endParaRPr lang="en-US" sz="1200" dirty="0">
                        <a:effectLst/>
                        <a:latin typeface="Times New Roman" panose="02020603050405020304" pitchFamily="18" charset="0"/>
                        <a:ea typeface="Times New Roman" panose="02020603050405020304" pitchFamily="18" charset="0"/>
                      </a:endParaRPr>
                    </a:p>
                  </a:txBody>
                  <a:tcPr marL="12200" marR="12200" marT="12200" marB="0"/>
                </a:tc>
                <a:tc>
                  <a:txBody>
                    <a:bodyPr/>
                    <a:lstStyle/>
                    <a:p>
                      <a:pPr marL="0" marR="0" algn="l">
                        <a:spcBef>
                          <a:spcPts val="0"/>
                        </a:spcBef>
                        <a:spcAft>
                          <a:spcPts val="0"/>
                        </a:spcAft>
                      </a:pPr>
                      <a:r>
                        <a:rPr lang="en-US" sz="1100" dirty="0">
                          <a:effectLst/>
                        </a:rPr>
                        <a:t>-0.29**</a:t>
                      </a:r>
                      <a:endParaRPr lang="en-US" sz="1200" dirty="0">
                        <a:effectLst/>
                        <a:latin typeface="Times New Roman" panose="02020603050405020304" pitchFamily="18" charset="0"/>
                        <a:ea typeface="Times New Roman" panose="02020603050405020304" pitchFamily="18" charset="0"/>
                      </a:endParaRPr>
                    </a:p>
                  </a:txBody>
                  <a:tcPr marL="182880" marR="12200" marT="12200" marB="0" anchor="ctr"/>
                </a:tc>
                <a:tc>
                  <a:txBody>
                    <a:bodyPr/>
                    <a:lstStyle/>
                    <a:p>
                      <a:pPr marL="0" marR="0" algn="l">
                        <a:spcBef>
                          <a:spcPts val="0"/>
                        </a:spcBef>
                        <a:spcAft>
                          <a:spcPts val="0"/>
                        </a:spcAft>
                      </a:pPr>
                      <a:r>
                        <a:rPr lang="en-US" sz="1100" dirty="0">
                          <a:effectLst/>
                        </a:rPr>
                        <a:t>0.41**</a:t>
                      </a:r>
                      <a:endParaRPr lang="en-US" sz="1200" dirty="0">
                        <a:effectLst/>
                        <a:latin typeface="Times New Roman" panose="02020603050405020304" pitchFamily="18" charset="0"/>
                        <a:ea typeface="Times New Roman" panose="02020603050405020304" pitchFamily="18" charset="0"/>
                      </a:endParaRPr>
                    </a:p>
                  </a:txBody>
                  <a:tcPr marL="182880" marR="12200" marT="12200" marB="0" anchor="ctr"/>
                </a:tc>
                <a:tc>
                  <a:txBody>
                    <a:bodyPr/>
                    <a:lstStyle/>
                    <a:p>
                      <a:pPr marL="0" marR="0" algn="l">
                        <a:spcBef>
                          <a:spcPts val="0"/>
                        </a:spcBef>
                        <a:spcAft>
                          <a:spcPts val="0"/>
                        </a:spcAft>
                      </a:pPr>
                      <a:r>
                        <a:rPr lang="en-US" sz="1100" b="1" dirty="0">
                          <a:solidFill>
                            <a:schemeClr val="bg1"/>
                          </a:solidFill>
                          <a:effectLst/>
                        </a:rPr>
                        <a:t>0.49**</a:t>
                      </a:r>
                      <a:endParaRPr lang="en-US" sz="1200" b="1" dirty="0">
                        <a:solidFill>
                          <a:schemeClr val="bg1"/>
                        </a:solidFill>
                        <a:effectLst/>
                        <a:latin typeface="Times New Roman" panose="02020603050405020304" pitchFamily="18" charset="0"/>
                        <a:ea typeface="Times New Roman" panose="02020603050405020304" pitchFamily="18" charset="0"/>
                      </a:endParaRPr>
                    </a:p>
                  </a:txBody>
                  <a:tcPr marL="182880" marR="12200" marT="12200" marB="0" anchor="ctr">
                    <a:solidFill>
                      <a:schemeClr val="accent1">
                        <a:lumMod val="50000"/>
                      </a:schemeClr>
                    </a:solidFill>
                  </a:tcPr>
                </a:tc>
                <a:tc>
                  <a:txBody>
                    <a:bodyPr/>
                    <a:lstStyle/>
                    <a:p>
                      <a:pPr marL="0" marR="0" algn="l">
                        <a:spcBef>
                          <a:spcPts val="0"/>
                        </a:spcBef>
                        <a:spcAft>
                          <a:spcPts val="0"/>
                        </a:spcAft>
                      </a:pPr>
                      <a:r>
                        <a:rPr lang="en-US" sz="1100" b="1">
                          <a:solidFill>
                            <a:schemeClr val="bg1"/>
                          </a:solidFill>
                          <a:effectLst/>
                        </a:rPr>
                        <a:t>1</a:t>
                      </a:r>
                      <a:endParaRPr lang="en-US" sz="1200" b="1">
                        <a:solidFill>
                          <a:schemeClr val="bg1"/>
                        </a:solidFill>
                        <a:effectLst/>
                        <a:latin typeface="Times New Roman" panose="02020603050405020304" pitchFamily="18" charset="0"/>
                        <a:ea typeface="Times New Roman" panose="02020603050405020304" pitchFamily="18" charset="0"/>
                      </a:endParaRPr>
                    </a:p>
                  </a:txBody>
                  <a:tcPr marL="182880" marR="12200" marT="12200" marB="0" anchor="ctr">
                    <a:solidFill>
                      <a:schemeClr val="accent1">
                        <a:lumMod val="50000"/>
                      </a:schemeClr>
                    </a:solidFill>
                  </a:tcPr>
                </a:tc>
                <a:tc>
                  <a:txBody>
                    <a:bodyPr/>
                    <a:lstStyle/>
                    <a:p>
                      <a:pPr marL="0" marR="0" algn="l">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182880" marR="12200" marT="12200" marB="0" anchor="ctr"/>
                </a:tc>
                <a:tc>
                  <a:txBody>
                    <a:bodyPr/>
                    <a:lstStyle/>
                    <a:p>
                      <a:pPr marL="0" marR="0" algn="l">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182880" marR="12200" marT="12200" marB="0" anchor="ctr"/>
                </a:tc>
                <a:tc>
                  <a:txBody>
                    <a:bodyPr/>
                    <a:lstStyle/>
                    <a:p>
                      <a:pPr marL="0" marR="0" algn="l">
                        <a:spcBef>
                          <a:spcPts val="0"/>
                        </a:spcBef>
                        <a:spcAft>
                          <a:spcPts val="0"/>
                        </a:spcAft>
                      </a:pPr>
                      <a:r>
                        <a:rPr lang="en-US" sz="1100" dirty="0">
                          <a:effectLst/>
                        </a:rPr>
                        <a:t> </a:t>
                      </a:r>
                      <a:endParaRPr lang="en-US" sz="1200" dirty="0">
                        <a:effectLst/>
                        <a:latin typeface="Times New Roman" panose="02020603050405020304" pitchFamily="18" charset="0"/>
                        <a:ea typeface="Times New Roman" panose="02020603050405020304" pitchFamily="18" charset="0"/>
                      </a:endParaRPr>
                    </a:p>
                  </a:txBody>
                  <a:tcPr marL="182880" marR="12200" marT="12200" marB="0" anchor="b"/>
                </a:tc>
                <a:tc>
                  <a:txBody>
                    <a:bodyPr/>
                    <a:lstStyle/>
                    <a:p>
                      <a:pPr marL="0" marR="0" algn="l">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182880" marR="12200" marT="12200" marB="0" anchor="b"/>
                </a:tc>
                <a:tc>
                  <a:txBody>
                    <a:bodyPr/>
                    <a:lstStyle/>
                    <a:p>
                      <a:pPr marL="0" marR="0" algn="l">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182880" marR="12200" marT="12200" marB="0" anchor="b"/>
                </a:tc>
                <a:tc>
                  <a:txBody>
                    <a:bodyPr/>
                    <a:lstStyle/>
                    <a:p>
                      <a:pPr marL="0" marR="0" algn="l">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182880" marR="12200" marT="12200" marB="0" anchor="b"/>
                </a:tc>
                <a:extLst>
                  <a:ext uri="{0D108BD9-81ED-4DB2-BD59-A6C34878D82A}">
                    <a16:rowId xmlns:a16="http://schemas.microsoft.com/office/drawing/2014/main" val="10005"/>
                  </a:ext>
                </a:extLst>
              </a:tr>
              <a:tr h="173242">
                <a:tc>
                  <a:txBody>
                    <a:bodyPr/>
                    <a:lstStyle/>
                    <a:p>
                      <a:pPr marL="0" marR="0">
                        <a:spcBef>
                          <a:spcPts val="0"/>
                        </a:spcBef>
                        <a:spcAft>
                          <a:spcPts val="0"/>
                        </a:spcAft>
                      </a:pPr>
                      <a:r>
                        <a:rPr lang="en-US" sz="1100">
                          <a:effectLst/>
                        </a:rPr>
                        <a:t>Utility value</a:t>
                      </a:r>
                      <a:endParaRPr lang="en-US" sz="1200">
                        <a:effectLst/>
                        <a:latin typeface="Times New Roman" panose="02020603050405020304" pitchFamily="18" charset="0"/>
                        <a:ea typeface="Times New Roman" panose="02020603050405020304" pitchFamily="18" charset="0"/>
                      </a:endParaRPr>
                    </a:p>
                  </a:txBody>
                  <a:tcPr marL="12200" marR="12200" marT="12200" marB="0"/>
                </a:tc>
                <a:tc>
                  <a:txBody>
                    <a:bodyPr/>
                    <a:lstStyle/>
                    <a:p>
                      <a:pPr marL="0" marR="0" algn="l">
                        <a:spcBef>
                          <a:spcPts val="0"/>
                        </a:spcBef>
                        <a:spcAft>
                          <a:spcPts val="0"/>
                        </a:spcAft>
                      </a:pPr>
                      <a:r>
                        <a:rPr lang="en-US" sz="1100" dirty="0">
                          <a:effectLst/>
                        </a:rPr>
                        <a:t>-0.10*</a:t>
                      </a:r>
                      <a:endParaRPr lang="en-US" sz="1200" dirty="0">
                        <a:effectLst/>
                        <a:latin typeface="Times New Roman" panose="02020603050405020304" pitchFamily="18" charset="0"/>
                        <a:ea typeface="Times New Roman" panose="02020603050405020304" pitchFamily="18" charset="0"/>
                      </a:endParaRPr>
                    </a:p>
                  </a:txBody>
                  <a:tcPr marL="182880" marR="12200" marT="12200" marB="0" anchor="ctr"/>
                </a:tc>
                <a:tc>
                  <a:txBody>
                    <a:bodyPr/>
                    <a:lstStyle/>
                    <a:p>
                      <a:pPr marL="0" marR="0" algn="l">
                        <a:spcBef>
                          <a:spcPts val="0"/>
                        </a:spcBef>
                        <a:spcAft>
                          <a:spcPts val="0"/>
                        </a:spcAft>
                      </a:pPr>
                      <a:r>
                        <a:rPr lang="en-US" sz="1100" dirty="0">
                          <a:effectLst/>
                        </a:rPr>
                        <a:t>0.29**</a:t>
                      </a:r>
                      <a:endParaRPr lang="en-US" sz="1200" dirty="0">
                        <a:effectLst/>
                        <a:latin typeface="Times New Roman" panose="02020603050405020304" pitchFamily="18" charset="0"/>
                        <a:ea typeface="Times New Roman" panose="02020603050405020304" pitchFamily="18" charset="0"/>
                      </a:endParaRPr>
                    </a:p>
                  </a:txBody>
                  <a:tcPr marL="182880" marR="12200" marT="12200" marB="0" anchor="ctr"/>
                </a:tc>
                <a:tc>
                  <a:txBody>
                    <a:bodyPr/>
                    <a:lstStyle/>
                    <a:p>
                      <a:pPr marL="0" marR="0" algn="l">
                        <a:spcBef>
                          <a:spcPts val="0"/>
                        </a:spcBef>
                        <a:spcAft>
                          <a:spcPts val="0"/>
                        </a:spcAft>
                      </a:pPr>
                      <a:r>
                        <a:rPr lang="en-US" sz="1100" b="1" dirty="0">
                          <a:solidFill>
                            <a:schemeClr val="bg1"/>
                          </a:solidFill>
                          <a:effectLst/>
                        </a:rPr>
                        <a:t>0.49**</a:t>
                      </a:r>
                      <a:endParaRPr lang="en-US" sz="1200" b="1" dirty="0">
                        <a:solidFill>
                          <a:schemeClr val="bg1"/>
                        </a:solidFill>
                        <a:effectLst/>
                        <a:latin typeface="Times New Roman" panose="02020603050405020304" pitchFamily="18" charset="0"/>
                        <a:ea typeface="Times New Roman" panose="02020603050405020304" pitchFamily="18" charset="0"/>
                      </a:endParaRPr>
                    </a:p>
                  </a:txBody>
                  <a:tcPr marL="182880" marR="12200" marT="12200" marB="0" anchor="ctr">
                    <a:solidFill>
                      <a:schemeClr val="accent1">
                        <a:lumMod val="50000"/>
                      </a:schemeClr>
                    </a:solidFill>
                  </a:tcPr>
                </a:tc>
                <a:tc>
                  <a:txBody>
                    <a:bodyPr/>
                    <a:lstStyle/>
                    <a:p>
                      <a:pPr marL="0" marR="0" algn="l">
                        <a:spcBef>
                          <a:spcPts val="0"/>
                        </a:spcBef>
                        <a:spcAft>
                          <a:spcPts val="0"/>
                        </a:spcAft>
                      </a:pPr>
                      <a:r>
                        <a:rPr lang="en-US" sz="1100" b="1" dirty="0">
                          <a:solidFill>
                            <a:schemeClr val="bg1"/>
                          </a:solidFill>
                          <a:effectLst/>
                        </a:rPr>
                        <a:t>0.60**</a:t>
                      </a:r>
                      <a:endParaRPr lang="en-US" sz="1200" b="1" dirty="0">
                        <a:solidFill>
                          <a:schemeClr val="bg1"/>
                        </a:solidFill>
                        <a:effectLst/>
                        <a:latin typeface="Times New Roman" panose="02020603050405020304" pitchFamily="18" charset="0"/>
                        <a:ea typeface="Times New Roman" panose="02020603050405020304" pitchFamily="18" charset="0"/>
                      </a:endParaRPr>
                    </a:p>
                  </a:txBody>
                  <a:tcPr marL="182880" marR="12200" marT="12200" marB="0" anchor="ctr">
                    <a:solidFill>
                      <a:schemeClr val="accent1">
                        <a:lumMod val="50000"/>
                      </a:schemeClr>
                    </a:solidFill>
                  </a:tcPr>
                </a:tc>
                <a:tc>
                  <a:txBody>
                    <a:bodyPr/>
                    <a:lstStyle/>
                    <a:p>
                      <a:pPr marL="0" marR="0" algn="l">
                        <a:spcBef>
                          <a:spcPts val="0"/>
                        </a:spcBef>
                        <a:spcAft>
                          <a:spcPts val="0"/>
                        </a:spcAft>
                      </a:pPr>
                      <a:r>
                        <a:rPr lang="en-US" sz="1100" dirty="0">
                          <a:effectLst/>
                        </a:rPr>
                        <a:t>1</a:t>
                      </a:r>
                      <a:endParaRPr lang="en-US" sz="1200" dirty="0">
                        <a:effectLst/>
                        <a:latin typeface="Times New Roman" panose="02020603050405020304" pitchFamily="18" charset="0"/>
                        <a:ea typeface="Times New Roman" panose="02020603050405020304" pitchFamily="18" charset="0"/>
                      </a:endParaRPr>
                    </a:p>
                  </a:txBody>
                  <a:tcPr marL="182880" marR="12200" marT="12200" marB="0" anchor="ctr"/>
                </a:tc>
                <a:tc>
                  <a:txBody>
                    <a:bodyPr/>
                    <a:lstStyle/>
                    <a:p>
                      <a:pPr marL="0" marR="0" algn="l">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182880" marR="12200" marT="12200" marB="0" anchor="ctr"/>
                </a:tc>
                <a:tc>
                  <a:txBody>
                    <a:bodyPr/>
                    <a:lstStyle/>
                    <a:p>
                      <a:pPr marL="0" marR="0" algn="l">
                        <a:spcBef>
                          <a:spcPts val="0"/>
                        </a:spcBef>
                        <a:spcAft>
                          <a:spcPts val="0"/>
                        </a:spcAft>
                      </a:pPr>
                      <a:r>
                        <a:rPr lang="en-US" sz="1100" dirty="0">
                          <a:effectLst/>
                        </a:rPr>
                        <a:t> </a:t>
                      </a:r>
                      <a:endParaRPr lang="en-US" sz="1200" dirty="0">
                        <a:effectLst/>
                        <a:latin typeface="Times New Roman" panose="02020603050405020304" pitchFamily="18" charset="0"/>
                        <a:ea typeface="Times New Roman" panose="02020603050405020304" pitchFamily="18" charset="0"/>
                      </a:endParaRPr>
                    </a:p>
                  </a:txBody>
                  <a:tcPr marL="182880" marR="12200" marT="12200" marB="0" anchor="b"/>
                </a:tc>
                <a:tc>
                  <a:txBody>
                    <a:bodyPr/>
                    <a:lstStyle/>
                    <a:p>
                      <a:pPr marL="0" marR="0" algn="l">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182880" marR="12200" marT="12200" marB="0" anchor="b"/>
                </a:tc>
                <a:tc>
                  <a:txBody>
                    <a:bodyPr/>
                    <a:lstStyle/>
                    <a:p>
                      <a:pPr marL="0" marR="0" algn="l">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182880" marR="12200" marT="12200" marB="0" anchor="b"/>
                </a:tc>
                <a:tc>
                  <a:txBody>
                    <a:bodyPr/>
                    <a:lstStyle/>
                    <a:p>
                      <a:pPr marL="0" marR="0" algn="l">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182880" marR="12200" marT="12200" marB="0" anchor="b"/>
                </a:tc>
                <a:extLst>
                  <a:ext uri="{0D108BD9-81ED-4DB2-BD59-A6C34878D82A}">
                    <a16:rowId xmlns:a16="http://schemas.microsoft.com/office/drawing/2014/main" val="10006"/>
                  </a:ext>
                </a:extLst>
              </a:tr>
              <a:tr h="173242">
                <a:tc>
                  <a:txBody>
                    <a:bodyPr/>
                    <a:lstStyle/>
                    <a:p>
                      <a:pPr marL="0" marR="0">
                        <a:spcBef>
                          <a:spcPts val="0"/>
                        </a:spcBef>
                        <a:spcAft>
                          <a:spcPts val="0"/>
                        </a:spcAft>
                      </a:pPr>
                      <a:r>
                        <a:rPr lang="en-US" sz="1100">
                          <a:effectLst/>
                        </a:rPr>
                        <a:t>Ability beliefs</a:t>
                      </a:r>
                      <a:endParaRPr lang="en-US" sz="1200">
                        <a:effectLst/>
                        <a:latin typeface="Times New Roman" panose="02020603050405020304" pitchFamily="18" charset="0"/>
                        <a:ea typeface="Times New Roman" panose="02020603050405020304" pitchFamily="18" charset="0"/>
                      </a:endParaRPr>
                    </a:p>
                  </a:txBody>
                  <a:tcPr marL="12200" marR="12200" marT="12200" marB="0"/>
                </a:tc>
                <a:tc>
                  <a:txBody>
                    <a:bodyPr/>
                    <a:lstStyle/>
                    <a:p>
                      <a:pPr marL="0" marR="0" algn="l">
                        <a:spcBef>
                          <a:spcPts val="0"/>
                        </a:spcBef>
                        <a:spcAft>
                          <a:spcPts val="0"/>
                        </a:spcAft>
                      </a:pPr>
                      <a:r>
                        <a:rPr lang="en-US" sz="1100" dirty="0">
                          <a:effectLst/>
                        </a:rPr>
                        <a:t>-0.46**</a:t>
                      </a:r>
                      <a:endParaRPr lang="en-US" sz="1200" dirty="0">
                        <a:effectLst/>
                        <a:latin typeface="Times New Roman" panose="02020603050405020304" pitchFamily="18" charset="0"/>
                        <a:ea typeface="Times New Roman" panose="02020603050405020304" pitchFamily="18" charset="0"/>
                      </a:endParaRPr>
                    </a:p>
                  </a:txBody>
                  <a:tcPr marL="182880" marR="12200" marT="12200" marB="0" anchor="ctr"/>
                </a:tc>
                <a:tc>
                  <a:txBody>
                    <a:bodyPr/>
                    <a:lstStyle/>
                    <a:p>
                      <a:pPr marL="0" marR="0" algn="l">
                        <a:spcBef>
                          <a:spcPts val="0"/>
                        </a:spcBef>
                        <a:spcAft>
                          <a:spcPts val="0"/>
                        </a:spcAft>
                      </a:pPr>
                      <a:r>
                        <a:rPr lang="en-US" sz="1100" dirty="0">
                          <a:effectLst/>
                        </a:rPr>
                        <a:t>0.74**</a:t>
                      </a:r>
                      <a:endParaRPr lang="en-US" sz="1200" dirty="0">
                        <a:effectLst/>
                        <a:latin typeface="Times New Roman" panose="02020603050405020304" pitchFamily="18" charset="0"/>
                        <a:ea typeface="Times New Roman" panose="02020603050405020304" pitchFamily="18" charset="0"/>
                      </a:endParaRPr>
                    </a:p>
                  </a:txBody>
                  <a:tcPr marL="182880" marR="12200" marT="12200" marB="0" anchor="ctr"/>
                </a:tc>
                <a:tc>
                  <a:txBody>
                    <a:bodyPr/>
                    <a:lstStyle/>
                    <a:p>
                      <a:pPr marL="0" marR="0" algn="l">
                        <a:spcBef>
                          <a:spcPts val="0"/>
                        </a:spcBef>
                        <a:spcAft>
                          <a:spcPts val="0"/>
                        </a:spcAft>
                      </a:pPr>
                      <a:r>
                        <a:rPr lang="en-US" sz="1100" dirty="0">
                          <a:effectLst/>
                        </a:rPr>
                        <a:t>0.39**</a:t>
                      </a:r>
                      <a:endParaRPr lang="en-US" sz="1200" dirty="0">
                        <a:effectLst/>
                        <a:latin typeface="Times New Roman" panose="02020603050405020304" pitchFamily="18" charset="0"/>
                        <a:ea typeface="Times New Roman" panose="02020603050405020304" pitchFamily="18" charset="0"/>
                      </a:endParaRPr>
                    </a:p>
                  </a:txBody>
                  <a:tcPr marL="182880" marR="12200" marT="12200" marB="0" anchor="ctr"/>
                </a:tc>
                <a:tc>
                  <a:txBody>
                    <a:bodyPr/>
                    <a:lstStyle/>
                    <a:p>
                      <a:pPr marL="0" marR="0" algn="l">
                        <a:spcBef>
                          <a:spcPts val="0"/>
                        </a:spcBef>
                        <a:spcAft>
                          <a:spcPts val="0"/>
                        </a:spcAft>
                      </a:pPr>
                      <a:r>
                        <a:rPr lang="en-US" sz="1100">
                          <a:effectLst/>
                        </a:rPr>
                        <a:t>0.52**</a:t>
                      </a:r>
                      <a:endParaRPr lang="en-US" sz="1200">
                        <a:effectLst/>
                        <a:latin typeface="Times New Roman" panose="02020603050405020304" pitchFamily="18" charset="0"/>
                        <a:ea typeface="Times New Roman" panose="02020603050405020304" pitchFamily="18" charset="0"/>
                      </a:endParaRPr>
                    </a:p>
                  </a:txBody>
                  <a:tcPr marL="182880" marR="12200" marT="12200" marB="0" anchor="ctr"/>
                </a:tc>
                <a:tc>
                  <a:txBody>
                    <a:bodyPr/>
                    <a:lstStyle/>
                    <a:p>
                      <a:pPr marL="0" marR="0" algn="l">
                        <a:spcBef>
                          <a:spcPts val="0"/>
                        </a:spcBef>
                        <a:spcAft>
                          <a:spcPts val="0"/>
                        </a:spcAft>
                      </a:pPr>
                      <a:r>
                        <a:rPr lang="en-US" sz="1100">
                          <a:effectLst/>
                        </a:rPr>
                        <a:t>0.36**</a:t>
                      </a:r>
                      <a:endParaRPr lang="en-US" sz="1200">
                        <a:effectLst/>
                        <a:latin typeface="Times New Roman" panose="02020603050405020304" pitchFamily="18" charset="0"/>
                        <a:ea typeface="Times New Roman" panose="02020603050405020304" pitchFamily="18" charset="0"/>
                      </a:endParaRPr>
                    </a:p>
                  </a:txBody>
                  <a:tcPr marL="182880" marR="12200" marT="12200" marB="0" anchor="ctr"/>
                </a:tc>
                <a:tc>
                  <a:txBody>
                    <a:bodyPr/>
                    <a:lstStyle/>
                    <a:p>
                      <a:pPr marL="0" marR="0" algn="l">
                        <a:spcBef>
                          <a:spcPts val="0"/>
                        </a:spcBef>
                        <a:spcAft>
                          <a:spcPts val="0"/>
                        </a:spcAft>
                      </a:pPr>
                      <a:r>
                        <a:rPr lang="en-US" sz="1100">
                          <a:effectLst/>
                        </a:rPr>
                        <a:t>1</a:t>
                      </a:r>
                      <a:endParaRPr lang="en-US" sz="1200">
                        <a:effectLst/>
                        <a:latin typeface="Times New Roman" panose="02020603050405020304" pitchFamily="18" charset="0"/>
                        <a:ea typeface="Times New Roman" panose="02020603050405020304" pitchFamily="18" charset="0"/>
                      </a:endParaRPr>
                    </a:p>
                  </a:txBody>
                  <a:tcPr marL="182880" marR="12200" marT="12200" marB="0" anchor="ctr"/>
                </a:tc>
                <a:tc>
                  <a:txBody>
                    <a:bodyPr/>
                    <a:lstStyle/>
                    <a:p>
                      <a:pPr marL="0" marR="0" algn="l">
                        <a:spcBef>
                          <a:spcPts val="0"/>
                        </a:spcBef>
                        <a:spcAft>
                          <a:spcPts val="0"/>
                        </a:spcAft>
                      </a:pPr>
                      <a:r>
                        <a:rPr lang="en-US" sz="1100" dirty="0">
                          <a:effectLst/>
                        </a:rPr>
                        <a:t> </a:t>
                      </a:r>
                      <a:endParaRPr lang="en-US" sz="1200" dirty="0">
                        <a:effectLst/>
                        <a:latin typeface="Times New Roman" panose="02020603050405020304" pitchFamily="18" charset="0"/>
                        <a:ea typeface="Times New Roman" panose="02020603050405020304" pitchFamily="18" charset="0"/>
                      </a:endParaRPr>
                    </a:p>
                  </a:txBody>
                  <a:tcPr marL="182880" marR="12200" marT="12200" marB="0" anchor="b"/>
                </a:tc>
                <a:tc>
                  <a:txBody>
                    <a:bodyPr/>
                    <a:lstStyle/>
                    <a:p>
                      <a:pPr marL="0" marR="0" algn="l">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182880" marR="12200" marT="12200" marB="0" anchor="b"/>
                </a:tc>
                <a:tc>
                  <a:txBody>
                    <a:bodyPr/>
                    <a:lstStyle/>
                    <a:p>
                      <a:pPr marL="0" marR="0" algn="l">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182880" marR="12200" marT="12200" marB="0" anchor="b"/>
                </a:tc>
                <a:tc>
                  <a:txBody>
                    <a:bodyPr/>
                    <a:lstStyle/>
                    <a:p>
                      <a:pPr marL="0" marR="0" algn="l">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182880" marR="12200" marT="12200" marB="0" anchor="b"/>
                </a:tc>
                <a:extLst>
                  <a:ext uri="{0D108BD9-81ED-4DB2-BD59-A6C34878D82A}">
                    <a16:rowId xmlns:a16="http://schemas.microsoft.com/office/drawing/2014/main" val="10007"/>
                  </a:ext>
                </a:extLst>
              </a:tr>
              <a:tr h="173242">
                <a:tc>
                  <a:txBody>
                    <a:bodyPr/>
                    <a:lstStyle/>
                    <a:p>
                      <a:pPr marL="0" marR="0">
                        <a:spcBef>
                          <a:spcPts val="0"/>
                        </a:spcBef>
                        <a:spcAft>
                          <a:spcPts val="0"/>
                        </a:spcAft>
                      </a:pPr>
                      <a:r>
                        <a:rPr lang="en-US" sz="1100" dirty="0" smtClean="0">
                          <a:effectLst/>
                        </a:rPr>
                        <a:t>Sex</a:t>
                      </a:r>
                      <a:endParaRPr lang="en-US" sz="1200" dirty="0">
                        <a:effectLst/>
                        <a:latin typeface="Times New Roman" panose="02020603050405020304" pitchFamily="18" charset="0"/>
                        <a:ea typeface="Times New Roman" panose="02020603050405020304" pitchFamily="18" charset="0"/>
                      </a:endParaRPr>
                    </a:p>
                  </a:txBody>
                  <a:tcPr marL="12200" marR="12200" marT="12200" marB="0">
                    <a:solidFill>
                      <a:schemeClr val="accent5">
                        <a:lumMod val="90000"/>
                      </a:schemeClr>
                    </a:solidFill>
                  </a:tcPr>
                </a:tc>
                <a:tc>
                  <a:txBody>
                    <a:bodyPr/>
                    <a:lstStyle/>
                    <a:p>
                      <a:pPr marL="0" marR="0" algn="l">
                        <a:spcBef>
                          <a:spcPts val="0"/>
                        </a:spcBef>
                        <a:spcAft>
                          <a:spcPts val="0"/>
                        </a:spcAft>
                      </a:pPr>
                      <a:r>
                        <a:rPr lang="en-US" sz="1100" dirty="0">
                          <a:effectLst/>
                        </a:rPr>
                        <a:t>0.10*</a:t>
                      </a:r>
                      <a:endParaRPr lang="en-US" sz="1200" dirty="0">
                        <a:effectLst/>
                        <a:latin typeface="Times New Roman" panose="02020603050405020304" pitchFamily="18" charset="0"/>
                        <a:ea typeface="Times New Roman" panose="02020603050405020304" pitchFamily="18" charset="0"/>
                      </a:endParaRPr>
                    </a:p>
                  </a:txBody>
                  <a:tcPr marL="182880" marR="12200" marT="12200" marB="0" anchor="b">
                    <a:solidFill>
                      <a:schemeClr val="accent5">
                        <a:lumMod val="90000"/>
                      </a:schemeClr>
                    </a:solidFill>
                  </a:tcPr>
                </a:tc>
                <a:tc>
                  <a:txBody>
                    <a:bodyPr/>
                    <a:lstStyle/>
                    <a:p>
                      <a:pPr marL="0" marR="0" algn="l">
                        <a:spcBef>
                          <a:spcPts val="0"/>
                        </a:spcBef>
                        <a:spcAft>
                          <a:spcPts val="0"/>
                        </a:spcAft>
                      </a:pPr>
                      <a:r>
                        <a:rPr lang="en-US" sz="1100" dirty="0">
                          <a:effectLst/>
                        </a:rPr>
                        <a:t>-0.03</a:t>
                      </a:r>
                      <a:endParaRPr lang="en-US" sz="1200" dirty="0">
                        <a:effectLst/>
                        <a:latin typeface="Times New Roman" panose="02020603050405020304" pitchFamily="18" charset="0"/>
                        <a:ea typeface="Times New Roman" panose="02020603050405020304" pitchFamily="18" charset="0"/>
                      </a:endParaRPr>
                    </a:p>
                  </a:txBody>
                  <a:tcPr marL="182880" marR="12200" marT="12200" marB="0" anchor="b">
                    <a:solidFill>
                      <a:schemeClr val="accent5">
                        <a:lumMod val="90000"/>
                      </a:schemeClr>
                    </a:solidFill>
                  </a:tcPr>
                </a:tc>
                <a:tc>
                  <a:txBody>
                    <a:bodyPr/>
                    <a:lstStyle/>
                    <a:p>
                      <a:pPr marL="0" marR="0" algn="l">
                        <a:spcBef>
                          <a:spcPts val="0"/>
                        </a:spcBef>
                        <a:spcAft>
                          <a:spcPts val="0"/>
                        </a:spcAft>
                      </a:pPr>
                      <a:r>
                        <a:rPr lang="en-US" sz="1100" dirty="0">
                          <a:effectLst/>
                        </a:rPr>
                        <a:t>0.04</a:t>
                      </a:r>
                      <a:endParaRPr lang="en-US" sz="1200" dirty="0">
                        <a:effectLst/>
                        <a:latin typeface="Times New Roman" panose="02020603050405020304" pitchFamily="18" charset="0"/>
                        <a:ea typeface="Times New Roman" panose="02020603050405020304" pitchFamily="18" charset="0"/>
                      </a:endParaRPr>
                    </a:p>
                  </a:txBody>
                  <a:tcPr marL="182880" marR="12200" marT="12200" marB="0" anchor="b">
                    <a:solidFill>
                      <a:schemeClr val="accent5">
                        <a:lumMod val="90000"/>
                      </a:schemeClr>
                    </a:solidFill>
                  </a:tcPr>
                </a:tc>
                <a:tc>
                  <a:txBody>
                    <a:bodyPr/>
                    <a:lstStyle/>
                    <a:p>
                      <a:pPr marL="0" marR="0" algn="l">
                        <a:spcBef>
                          <a:spcPts val="0"/>
                        </a:spcBef>
                        <a:spcAft>
                          <a:spcPts val="0"/>
                        </a:spcAft>
                      </a:pPr>
                      <a:r>
                        <a:rPr lang="en-US" sz="1100" dirty="0">
                          <a:effectLst/>
                        </a:rPr>
                        <a:t>-0.003</a:t>
                      </a:r>
                      <a:endParaRPr lang="en-US" sz="1200" dirty="0">
                        <a:effectLst/>
                        <a:latin typeface="Times New Roman" panose="02020603050405020304" pitchFamily="18" charset="0"/>
                        <a:ea typeface="Times New Roman" panose="02020603050405020304" pitchFamily="18" charset="0"/>
                      </a:endParaRPr>
                    </a:p>
                  </a:txBody>
                  <a:tcPr marL="182880" marR="12200" marT="12200" marB="0" anchor="b">
                    <a:solidFill>
                      <a:schemeClr val="accent5">
                        <a:lumMod val="90000"/>
                      </a:schemeClr>
                    </a:solidFill>
                  </a:tcPr>
                </a:tc>
                <a:tc>
                  <a:txBody>
                    <a:bodyPr/>
                    <a:lstStyle/>
                    <a:p>
                      <a:pPr marL="0" marR="0" algn="l">
                        <a:spcBef>
                          <a:spcPts val="0"/>
                        </a:spcBef>
                        <a:spcAft>
                          <a:spcPts val="0"/>
                        </a:spcAft>
                      </a:pPr>
                      <a:r>
                        <a:rPr lang="en-US" sz="1100" dirty="0">
                          <a:effectLst/>
                        </a:rPr>
                        <a:t>-0.08</a:t>
                      </a:r>
                      <a:endParaRPr lang="en-US" sz="1200" dirty="0">
                        <a:effectLst/>
                        <a:latin typeface="Times New Roman" panose="02020603050405020304" pitchFamily="18" charset="0"/>
                        <a:ea typeface="Times New Roman" panose="02020603050405020304" pitchFamily="18" charset="0"/>
                      </a:endParaRPr>
                    </a:p>
                  </a:txBody>
                  <a:tcPr marL="182880" marR="12200" marT="12200" marB="0" anchor="b">
                    <a:solidFill>
                      <a:schemeClr val="accent5">
                        <a:lumMod val="90000"/>
                      </a:schemeClr>
                    </a:solidFill>
                  </a:tcPr>
                </a:tc>
                <a:tc>
                  <a:txBody>
                    <a:bodyPr/>
                    <a:lstStyle/>
                    <a:p>
                      <a:pPr marL="0" marR="0" algn="l">
                        <a:spcBef>
                          <a:spcPts val="0"/>
                        </a:spcBef>
                        <a:spcAft>
                          <a:spcPts val="0"/>
                        </a:spcAft>
                      </a:pPr>
                      <a:r>
                        <a:rPr lang="en-US" sz="1100" dirty="0">
                          <a:effectLst/>
                        </a:rPr>
                        <a:t>0.01</a:t>
                      </a:r>
                      <a:endParaRPr lang="en-US" sz="1200" dirty="0">
                        <a:effectLst/>
                        <a:latin typeface="Times New Roman" panose="02020603050405020304" pitchFamily="18" charset="0"/>
                        <a:ea typeface="Times New Roman" panose="02020603050405020304" pitchFamily="18" charset="0"/>
                      </a:endParaRPr>
                    </a:p>
                  </a:txBody>
                  <a:tcPr marL="182880" marR="12200" marT="12200" marB="0" anchor="b">
                    <a:solidFill>
                      <a:schemeClr val="accent5">
                        <a:lumMod val="90000"/>
                      </a:schemeClr>
                    </a:solidFill>
                  </a:tcPr>
                </a:tc>
                <a:tc>
                  <a:txBody>
                    <a:bodyPr/>
                    <a:lstStyle/>
                    <a:p>
                      <a:pPr marL="0" marR="0" algn="l">
                        <a:spcBef>
                          <a:spcPts val="0"/>
                        </a:spcBef>
                        <a:spcAft>
                          <a:spcPts val="0"/>
                        </a:spcAft>
                      </a:pPr>
                      <a:r>
                        <a:rPr lang="en-US" sz="1100" dirty="0">
                          <a:effectLst/>
                        </a:rPr>
                        <a:t>1</a:t>
                      </a:r>
                      <a:endParaRPr lang="en-US" sz="1200" dirty="0">
                        <a:effectLst/>
                        <a:latin typeface="Times New Roman" panose="02020603050405020304" pitchFamily="18" charset="0"/>
                        <a:ea typeface="Times New Roman" panose="02020603050405020304" pitchFamily="18" charset="0"/>
                      </a:endParaRPr>
                    </a:p>
                  </a:txBody>
                  <a:tcPr marL="182880" marR="12200" marT="12200" marB="0" anchor="b">
                    <a:solidFill>
                      <a:schemeClr val="accent5">
                        <a:lumMod val="90000"/>
                      </a:schemeClr>
                    </a:solidFill>
                  </a:tcPr>
                </a:tc>
                <a:tc>
                  <a:txBody>
                    <a:bodyPr/>
                    <a:lstStyle/>
                    <a:p>
                      <a:pPr marL="0" marR="0" algn="l">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182880" marR="12200" marT="12200" marB="0" anchor="b">
                    <a:solidFill>
                      <a:schemeClr val="accent5">
                        <a:lumMod val="90000"/>
                      </a:schemeClr>
                    </a:solidFill>
                  </a:tcPr>
                </a:tc>
                <a:tc>
                  <a:txBody>
                    <a:bodyPr/>
                    <a:lstStyle/>
                    <a:p>
                      <a:pPr marL="0" marR="0" algn="l">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182880" marR="12200" marT="12200" marB="0" anchor="b">
                    <a:solidFill>
                      <a:schemeClr val="accent5">
                        <a:lumMod val="90000"/>
                      </a:schemeClr>
                    </a:solidFill>
                  </a:tcPr>
                </a:tc>
                <a:tc>
                  <a:txBody>
                    <a:bodyPr/>
                    <a:lstStyle/>
                    <a:p>
                      <a:pPr marL="0" marR="0" algn="l">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182880" marR="12200" marT="12200" marB="0" anchor="b">
                    <a:solidFill>
                      <a:schemeClr val="accent5">
                        <a:lumMod val="90000"/>
                      </a:schemeClr>
                    </a:solidFill>
                  </a:tcPr>
                </a:tc>
                <a:extLst>
                  <a:ext uri="{0D108BD9-81ED-4DB2-BD59-A6C34878D82A}">
                    <a16:rowId xmlns:a16="http://schemas.microsoft.com/office/drawing/2014/main" val="10008"/>
                  </a:ext>
                </a:extLst>
              </a:tr>
              <a:tr h="173242">
                <a:tc>
                  <a:txBody>
                    <a:bodyPr/>
                    <a:lstStyle/>
                    <a:p>
                      <a:pPr marL="0" marR="0">
                        <a:spcBef>
                          <a:spcPts val="0"/>
                        </a:spcBef>
                        <a:spcAft>
                          <a:spcPts val="0"/>
                        </a:spcAft>
                      </a:pPr>
                      <a:r>
                        <a:rPr lang="en-US" sz="1100" dirty="0">
                          <a:effectLst/>
                        </a:rPr>
                        <a:t>Task difficulty</a:t>
                      </a:r>
                      <a:endParaRPr lang="en-US" sz="1200" dirty="0">
                        <a:effectLst/>
                        <a:latin typeface="Times New Roman" panose="02020603050405020304" pitchFamily="18" charset="0"/>
                        <a:ea typeface="Times New Roman" panose="02020603050405020304" pitchFamily="18" charset="0"/>
                      </a:endParaRPr>
                    </a:p>
                  </a:txBody>
                  <a:tcPr marL="12200" marR="12200" marT="12200" marB="0">
                    <a:solidFill>
                      <a:schemeClr val="accent5">
                        <a:lumMod val="90000"/>
                      </a:schemeClr>
                    </a:solidFill>
                  </a:tcPr>
                </a:tc>
                <a:tc>
                  <a:txBody>
                    <a:bodyPr/>
                    <a:lstStyle/>
                    <a:p>
                      <a:pPr marL="0" marR="0" algn="l">
                        <a:spcBef>
                          <a:spcPts val="0"/>
                        </a:spcBef>
                        <a:spcAft>
                          <a:spcPts val="0"/>
                        </a:spcAft>
                      </a:pPr>
                      <a:r>
                        <a:rPr lang="en-US" sz="1100" dirty="0">
                          <a:effectLst/>
                        </a:rPr>
                        <a:t>0.58**</a:t>
                      </a:r>
                      <a:endParaRPr lang="en-US" sz="1200" dirty="0">
                        <a:effectLst/>
                        <a:latin typeface="Times New Roman" panose="02020603050405020304" pitchFamily="18" charset="0"/>
                        <a:ea typeface="Times New Roman" panose="02020603050405020304" pitchFamily="18" charset="0"/>
                      </a:endParaRPr>
                    </a:p>
                  </a:txBody>
                  <a:tcPr marL="182880" marR="12200" marT="12200" marB="0" anchor="b">
                    <a:solidFill>
                      <a:schemeClr val="accent5">
                        <a:lumMod val="90000"/>
                      </a:schemeClr>
                    </a:solidFill>
                  </a:tcPr>
                </a:tc>
                <a:tc>
                  <a:txBody>
                    <a:bodyPr/>
                    <a:lstStyle/>
                    <a:p>
                      <a:pPr marL="0" marR="0" algn="l">
                        <a:spcBef>
                          <a:spcPts val="0"/>
                        </a:spcBef>
                        <a:spcAft>
                          <a:spcPts val="0"/>
                        </a:spcAft>
                      </a:pPr>
                      <a:r>
                        <a:rPr lang="en-US" sz="1100" dirty="0">
                          <a:effectLst/>
                        </a:rPr>
                        <a:t>-0.58**</a:t>
                      </a:r>
                      <a:endParaRPr lang="en-US" sz="1200" dirty="0">
                        <a:effectLst/>
                        <a:latin typeface="Times New Roman" panose="02020603050405020304" pitchFamily="18" charset="0"/>
                        <a:ea typeface="Times New Roman" panose="02020603050405020304" pitchFamily="18" charset="0"/>
                      </a:endParaRPr>
                    </a:p>
                  </a:txBody>
                  <a:tcPr marL="182880" marR="12200" marT="12200" marB="0" anchor="b">
                    <a:solidFill>
                      <a:schemeClr val="accent5">
                        <a:lumMod val="90000"/>
                      </a:schemeClr>
                    </a:solidFill>
                  </a:tcPr>
                </a:tc>
                <a:tc>
                  <a:txBody>
                    <a:bodyPr/>
                    <a:lstStyle/>
                    <a:p>
                      <a:pPr marL="0" marR="0" algn="l">
                        <a:spcBef>
                          <a:spcPts val="0"/>
                        </a:spcBef>
                        <a:spcAft>
                          <a:spcPts val="0"/>
                        </a:spcAft>
                      </a:pPr>
                      <a:r>
                        <a:rPr lang="en-US" sz="1100" dirty="0">
                          <a:effectLst/>
                        </a:rPr>
                        <a:t>-0.13**</a:t>
                      </a:r>
                      <a:endParaRPr lang="en-US" sz="1200" dirty="0">
                        <a:effectLst/>
                        <a:latin typeface="Times New Roman" panose="02020603050405020304" pitchFamily="18" charset="0"/>
                        <a:ea typeface="Times New Roman" panose="02020603050405020304" pitchFamily="18" charset="0"/>
                      </a:endParaRPr>
                    </a:p>
                  </a:txBody>
                  <a:tcPr marL="182880" marR="12200" marT="12200" marB="0" anchor="b">
                    <a:solidFill>
                      <a:schemeClr val="accent5">
                        <a:lumMod val="90000"/>
                      </a:schemeClr>
                    </a:solidFill>
                  </a:tcPr>
                </a:tc>
                <a:tc>
                  <a:txBody>
                    <a:bodyPr/>
                    <a:lstStyle/>
                    <a:p>
                      <a:pPr marL="0" marR="0" algn="l">
                        <a:spcBef>
                          <a:spcPts val="0"/>
                        </a:spcBef>
                        <a:spcAft>
                          <a:spcPts val="0"/>
                        </a:spcAft>
                      </a:pPr>
                      <a:r>
                        <a:rPr lang="en-US" sz="1100" dirty="0">
                          <a:effectLst/>
                        </a:rPr>
                        <a:t>-0.49**</a:t>
                      </a:r>
                      <a:endParaRPr lang="en-US" sz="1200" dirty="0">
                        <a:effectLst/>
                        <a:latin typeface="Times New Roman" panose="02020603050405020304" pitchFamily="18" charset="0"/>
                        <a:ea typeface="Times New Roman" panose="02020603050405020304" pitchFamily="18" charset="0"/>
                      </a:endParaRPr>
                    </a:p>
                  </a:txBody>
                  <a:tcPr marL="182880" marR="12200" marT="12200" marB="0" anchor="b">
                    <a:solidFill>
                      <a:schemeClr val="accent5">
                        <a:lumMod val="90000"/>
                      </a:schemeClr>
                    </a:solidFill>
                  </a:tcPr>
                </a:tc>
                <a:tc>
                  <a:txBody>
                    <a:bodyPr/>
                    <a:lstStyle/>
                    <a:p>
                      <a:pPr marL="0" marR="0" algn="l">
                        <a:spcBef>
                          <a:spcPts val="0"/>
                        </a:spcBef>
                        <a:spcAft>
                          <a:spcPts val="0"/>
                        </a:spcAft>
                      </a:pPr>
                      <a:r>
                        <a:rPr lang="en-US" sz="1100" dirty="0">
                          <a:effectLst/>
                        </a:rPr>
                        <a:t>-0.25**</a:t>
                      </a:r>
                      <a:endParaRPr lang="en-US" sz="1200" dirty="0">
                        <a:effectLst/>
                        <a:latin typeface="Times New Roman" panose="02020603050405020304" pitchFamily="18" charset="0"/>
                        <a:ea typeface="Times New Roman" panose="02020603050405020304" pitchFamily="18" charset="0"/>
                      </a:endParaRPr>
                    </a:p>
                  </a:txBody>
                  <a:tcPr marL="182880" marR="12200" marT="12200" marB="0" anchor="b">
                    <a:solidFill>
                      <a:schemeClr val="accent5">
                        <a:lumMod val="90000"/>
                      </a:schemeClr>
                    </a:solidFill>
                  </a:tcPr>
                </a:tc>
                <a:tc>
                  <a:txBody>
                    <a:bodyPr/>
                    <a:lstStyle/>
                    <a:p>
                      <a:pPr marL="0" marR="0" algn="l">
                        <a:spcBef>
                          <a:spcPts val="0"/>
                        </a:spcBef>
                        <a:spcAft>
                          <a:spcPts val="0"/>
                        </a:spcAft>
                      </a:pPr>
                      <a:r>
                        <a:rPr lang="en-US" sz="1100">
                          <a:effectLst/>
                        </a:rPr>
                        <a:t>-0.66**</a:t>
                      </a:r>
                      <a:endParaRPr lang="en-US" sz="1200">
                        <a:effectLst/>
                        <a:latin typeface="Times New Roman" panose="02020603050405020304" pitchFamily="18" charset="0"/>
                        <a:ea typeface="Times New Roman" panose="02020603050405020304" pitchFamily="18" charset="0"/>
                      </a:endParaRPr>
                    </a:p>
                  </a:txBody>
                  <a:tcPr marL="182880" marR="12200" marT="12200" marB="0" anchor="b">
                    <a:solidFill>
                      <a:schemeClr val="accent5">
                        <a:lumMod val="90000"/>
                      </a:schemeClr>
                    </a:solidFill>
                  </a:tcPr>
                </a:tc>
                <a:tc>
                  <a:txBody>
                    <a:bodyPr/>
                    <a:lstStyle/>
                    <a:p>
                      <a:pPr marL="0" marR="0" algn="l">
                        <a:spcBef>
                          <a:spcPts val="0"/>
                        </a:spcBef>
                        <a:spcAft>
                          <a:spcPts val="0"/>
                        </a:spcAft>
                      </a:pPr>
                      <a:r>
                        <a:rPr lang="en-US" sz="1100" dirty="0">
                          <a:effectLst/>
                        </a:rPr>
                        <a:t>0.02</a:t>
                      </a:r>
                      <a:endParaRPr lang="en-US" sz="1200" dirty="0">
                        <a:effectLst/>
                        <a:latin typeface="Times New Roman" panose="02020603050405020304" pitchFamily="18" charset="0"/>
                        <a:ea typeface="Times New Roman" panose="02020603050405020304" pitchFamily="18" charset="0"/>
                      </a:endParaRPr>
                    </a:p>
                  </a:txBody>
                  <a:tcPr marL="182880" marR="12200" marT="12200" marB="0" anchor="b">
                    <a:solidFill>
                      <a:schemeClr val="accent5">
                        <a:lumMod val="90000"/>
                      </a:schemeClr>
                    </a:solidFill>
                  </a:tcPr>
                </a:tc>
                <a:tc>
                  <a:txBody>
                    <a:bodyPr/>
                    <a:lstStyle/>
                    <a:p>
                      <a:pPr marL="0" marR="0" algn="l">
                        <a:spcBef>
                          <a:spcPts val="0"/>
                        </a:spcBef>
                        <a:spcAft>
                          <a:spcPts val="0"/>
                        </a:spcAft>
                      </a:pPr>
                      <a:r>
                        <a:rPr lang="en-US" sz="1100" dirty="0">
                          <a:effectLst/>
                        </a:rPr>
                        <a:t>1</a:t>
                      </a:r>
                      <a:endParaRPr lang="en-US" sz="1200" dirty="0">
                        <a:effectLst/>
                        <a:latin typeface="Times New Roman" panose="02020603050405020304" pitchFamily="18" charset="0"/>
                        <a:ea typeface="Times New Roman" panose="02020603050405020304" pitchFamily="18" charset="0"/>
                      </a:endParaRPr>
                    </a:p>
                  </a:txBody>
                  <a:tcPr marL="182880" marR="12200" marT="12200" marB="0" anchor="b">
                    <a:solidFill>
                      <a:schemeClr val="accent5">
                        <a:lumMod val="90000"/>
                      </a:schemeClr>
                    </a:solidFill>
                  </a:tcPr>
                </a:tc>
                <a:tc>
                  <a:txBody>
                    <a:bodyPr/>
                    <a:lstStyle/>
                    <a:p>
                      <a:pPr marL="0" marR="0" algn="l">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182880" marR="12200" marT="12200" marB="0" anchor="b">
                    <a:solidFill>
                      <a:schemeClr val="accent5">
                        <a:lumMod val="90000"/>
                      </a:schemeClr>
                    </a:solidFill>
                  </a:tcPr>
                </a:tc>
                <a:tc>
                  <a:txBody>
                    <a:bodyPr/>
                    <a:lstStyle/>
                    <a:p>
                      <a:pPr marL="0" marR="0" algn="l">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182880" marR="12200" marT="12200" marB="0" anchor="b">
                    <a:solidFill>
                      <a:schemeClr val="accent5">
                        <a:lumMod val="90000"/>
                      </a:schemeClr>
                    </a:solidFill>
                  </a:tcPr>
                </a:tc>
                <a:extLst>
                  <a:ext uri="{0D108BD9-81ED-4DB2-BD59-A6C34878D82A}">
                    <a16:rowId xmlns:a16="http://schemas.microsoft.com/office/drawing/2014/main" val="10009"/>
                  </a:ext>
                </a:extLst>
              </a:tr>
              <a:tr h="173242">
                <a:tc>
                  <a:txBody>
                    <a:bodyPr/>
                    <a:lstStyle/>
                    <a:p>
                      <a:pPr marL="0" marR="0">
                        <a:spcBef>
                          <a:spcPts val="0"/>
                        </a:spcBef>
                        <a:spcAft>
                          <a:spcPts val="0"/>
                        </a:spcAft>
                      </a:pPr>
                      <a:r>
                        <a:rPr lang="en-US" sz="1100" dirty="0">
                          <a:effectLst/>
                        </a:rPr>
                        <a:t>Required effort</a:t>
                      </a:r>
                      <a:endParaRPr lang="en-US" sz="1200" dirty="0">
                        <a:effectLst/>
                        <a:latin typeface="Times New Roman" panose="02020603050405020304" pitchFamily="18" charset="0"/>
                        <a:ea typeface="Times New Roman" panose="02020603050405020304" pitchFamily="18" charset="0"/>
                      </a:endParaRPr>
                    </a:p>
                  </a:txBody>
                  <a:tcPr marL="12200" marR="12200" marT="12200" marB="0" anchor="b">
                    <a:solidFill>
                      <a:schemeClr val="accent5">
                        <a:lumMod val="90000"/>
                      </a:schemeClr>
                    </a:solidFill>
                  </a:tcPr>
                </a:tc>
                <a:tc>
                  <a:txBody>
                    <a:bodyPr/>
                    <a:lstStyle/>
                    <a:p>
                      <a:pPr marL="0" marR="0" algn="l">
                        <a:spcBef>
                          <a:spcPts val="0"/>
                        </a:spcBef>
                        <a:spcAft>
                          <a:spcPts val="0"/>
                        </a:spcAft>
                      </a:pPr>
                      <a:r>
                        <a:rPr lang="en-US" sz="1100" dirty="0">
                          <a:effectLst/>
                        </a:rPr>
                        <a:t>0.60**</a:t>
                      </a:r>
                      <a:endParaRPr lang="en-US" sz="1200" dirty="0">
                        <a:effectLst/>
                        <a:latin typeface="Times New Roman" panose="02020603050405020304" pitchFamily="18" charset="0"/>
                        <a:ea typeface="Times New Roman" panose="02020603050405020304" pitchFamily="18" charset="0"/>
                      </a:endParaRPr>
                    </a:p>
                  </a:txBody>
                  <a:tcPr marL="182880" marR="12200" marT="12200" marB="0" anchor="b">
                    <a:solidFill>
                      <a:schemeClr val="accent5">
                        <a:lumMod val="90000"/>
                      </a:schemeClr>
                    </a:solidFill>
                  </a:tcPr>
                </a:tc>
                <a:tc>
                  <a:txBody>
                    <a:bodyPr/>
                    <a:lstStyle/>
                    <a:p>
                      <a:pPr marL="0" marR="0" algn="l">
                        <a:spcBef>
                          <a:spcPts val="0"/>
                        </a:spcBef>
                        <a:spcAft>
                          <a:spcPts val="0"/>
                        </a:spcAft>
                      </a:pPr>
                      <a:r>
                        <a:rPr lang="en-US" sz="1100">
                          <a:effectLst/>
                        </a:rPr>
                        <a:t>-0.51**</a:t>
                      </a:r>
                      <a:endParaRPr lang="en-US" sz="1200">
                        <a:effectLst/>
                        <a:latin typeface="Times New Roman" panose="02020603050405020304" pitchFamily="18" charset="0"/>
                        <a:ea typeface="Times New Roman" panose="02020603050405020304" pitchFamily="18" charset="0"/>
                      </a:endParaRPr>
                    </a:p>
                  </a:txBody>
                  <a:tcPr marL="182880" marR="12200" marT="12200" marB="0" anchor="b">
                    <a:solidFill>
                      <a:schemeClr val="accent5">
                        <a:lumMod val="90000"/>
                      </a:schemeClr>
                    </a:solidFill>
                  </a:tcPr>
                </a:tc>
                <a:tc>
                  <a:txBody>
                    <a:bodyPr/>
                    <a:lstStyle/>
                    <a:p>
                      <a:pPr marL="0" marR="0" algn="l">
                        <a:spcBef>
                          <a:spcPts val="0"/>
                        </a:spcBef>
                        <a:spcAft>
                          <a:spcPts val="0"/>
                        </a:spcAft>
                      </a:pPr>
                      <a:r>
                        <a:rPr lang="en-US" sz="1100" dirty="0">
                          <a:effectLst/>
                        </a:rPr>
                        <a:t>-0.02</a:t>
                      </a:r>
                      <a:endParaRPr lang="en-US" sz="1200" dirty="0">
                        <a:effectLst/>
                        <a:latin typeface="Times New Roman" panose="02020603050405020304" pitchFamily="18" charset="0"/>
                        <a:ea typeface="Times New Roman" panose="02020603050405020304" pitchFamily="18" charset="0"/>
                      </a:endParaRPr>
                    </a:p>
                  </a:txBody>
                  <a:tcPr marL="182880" marR="12200" marT="12200" marB="0" anchor="b">
                    <a:solidFill>
                      <a:schemeClr val="accent5">
                        <a:lumMod val="90000"/>
                      </a:schemeClr>
                    </a:solidFill>
                  </a:tcPr>
                </a:tc>
                <a:tc>
                  <a:txBody>
                    <a:bodyPr/>
                    <a:lstStyle/>
                    <a:p>
                      <a:pPr marL="0" marR="0" algn="l">
                        <a:spcBef>
                          <a:spcPts val="0"/>
                        </a:spcBef>
                        <a:spcAft>
                          <a:spcPts val="0"/>
                        </a:spcAft>
                      </a:pPr>
                      <a:r>
                        <a:rPr lang="en-US" sz="1100">
                          <a:effectLst/>
                        </a:rPr>
                        <a:t>-0.42**</a:t>
                      </a:r>
                      <a:endParaRPr lang="en-US" sz="1200">
                        <a:effectLst/>
                        <a:latin typeface="Times New Roman" panose="02020603050405020304" pitchFamily="18" charset="0"/>
                        <a:ea typeface="Times New Roman" panose="02020603050405020304" pitchFamily="18" charset="0"/>
                      </a:endParaRPr>
                    </a:p>
                  </a:txBody>
                  <a:tcPr marL="182880" marR="12200" marT="12200" marB="0" anchor="b">
                    <a:solidFill>
                      <a:schemeClr val="accent5">
                        <a:lumMod val="90000"/>
                      </a:schemeClr>
                    </a:solidFill>
                  </a:tcPr>
                </a:tc>
                <a:tc>
                  <a:txBody>
                    <a:bodyPr/>
                    <a:lstStyle/>
                    <a:p>
                      <a:pPr marL="0" marR="0" algn="l">
                        <a:spcBef>
                          <a:spcPts val="0"/>
                        </a:spcBef>
                        <a:spcAft>
                          <a:spcPts val="0"/>
                        </a:spcAft>
                      </a:pPr>
                      <a:r>
                        <a:rPr lang="en-US" sz="1100" dirty="0">
                          <a:effectLst/>
                        </a:rPr>
                        <a:t>-0.21**</a:t>
                      </a:r>
                      <a:endParaRPr lang="en-US" sz="1200" dirty="0">
                        <a:effectLst/>
                        <a:latin typeface="Times New Roman" panose="02020603050405020304" pitchFamily="18" charset="0"/>
                        <a:ea typeface="Times New Roman" panose="02020603050405020304" pitchFamily="18" charset="0"/>
                      </a:endParaRPr>
                    </a:p>
                  </a:txBody>
                  <a:tcPr marL="182880" marR="12200" marT="12200" marB="0" anchor="b">
                    <a:solidFill>
                      <a:schemeClr val="accent5">
                        <a:lumMod val="90000"/>
                      </a:schemeClr>
                    </a:solidFill>
                  </a:tcPr>
                </a:tc>
                <a:tc>
                  <a:txBody>
                    <a:bodyPr/>
                    <a:lstStyle/>
                    <a:p>
                      <a:pPr marL="0" marR="0" algn="l">
                        <a:spcBef>
                          <a:spcPts val="0"/>
                        </a:spcBef>
                        <a:spcAft>
                          <a:spcPts val="0"/>
                        </a:spcAft>
                      </a:pPr>
                      <a:r>
                        <a:rPr lang="en-US" sz="1100" dirty="0">
                          <a:effectLst/>
                        </a:rPr>
                        <a:t>-0.61**</a:t>
                      </a:r>
                      <a:endParaRPr lang="en-US" sz="1200" dirty="0">
                        <a:effectLst/>
                        <a:latin typeface="Times New Roman" panose="02020603050405020304" pitchFamily="18" charset="0"/>
                        <a:ea typeface="Times New Roman" panose="02020603050405020304" pitchFamily="18" charset="0"/>
                      </a:endParaRPr>
                    </a:p>
                  </a:txBody>
                  <a:tcPr marL="182880" marR="12200" marT="12200" marB="0" anchor="b">
                    <a:solidFill>
                      <a:schemeClr val="accent5">
                        <a:lumMod val="90000"/>
                      </a:schemeClr>
                    </a:solidFill>
                  </a:tcPr>
                </a:tc>
                <a:tc>
                  <a:txBody>
                    <a:bodyPr/>
                    <a:lstStyle/>
                    <a:p>
                      <a:pPr marL="0" marR="0" algn="l">
                        <a:spcBef>
                          <a:spcPts val="0"/>
                        </a:spcBef>
                        <a:spcAft>
                          <a:spcPts val="0"/>
                        </a:spcAft>
                      </a:pPr>
                      <a:r>
                        <a:rPr lang="en-US" sz="1100" dirty="0">
                          <a:effectLst/>
                        </a:rPr>
                        <a:t>0.03</a:t>
                      </a:r>
                      <a:endParaRPr lang="en-US" sz="1200" dirty="0">
                        <a:effectLst/>
                        <a:latin typeface="Times New Roman" panose="02020603050405020304" pitchFamily="18" charset="0"/>
                        <a:ea typeface="Times New Roman" panose="02020603050405020304" pitchFamily="18" charset="0"/>
                      </a:endParaRPr>
                    </a:p>
                  </a:txBody>
                  <a:tcPr marL="182880" marR="12200" marT="12200" marB="0" anchor="b">
                    <a:solidFill>
                      <a:schemeClr val="accent5">
                        <a:lumMod val="90000"/>
                      </a:schemeClr>
                    </a:solidFill>
                  </a:tcPr>
                </a:tc>
                <a:tc>
                  <a:txBody>
                    <a:bodyPr/>
                    <a:lstStyle/>
                    <a:p>
                      <a:pPr marL="0" marR="0" algn="l">
                        <a:spcBef>
                          <a:spcPts val="0"/>
                        </a:spcBef>
                        <a:spcAft>
                          <a:spcPts val="0"/>
                        </a:spcAft>
                      </a:pPr>
                      <a:r>
                        <a:rPr lang="en-US" sz="1100" dirty="0">
                          <a:effectLst/>
                        </a:rPr>
                        <a:t>.84**</a:t>
                      </a:r>
                      <a:endParaRPr lang="en-US" sz="1200" dirty="0">
                        <a:effectLst/>
                        <a:latin typeface="Times New Roman" panose="02020603050405020304" pitchFamily="18" charset="0"/>
                        <a:ea typeface="Times New Roman" panose="02020603050405020304" pitchFamily="18" charset="0"/>
                      </a:endParaRPr>
                    </a:p>
                  </a:txBody>
                  <a:tcPr marL="182880" marR="12200" marT="12200" marB="0" anchor="b">
                    <a:solidFill>
                      <a:schemeClr val="accent5">
                        <a:lumMod val="90000"/>
                      </a:schemeClr>
                    </a:solidFill>
                  </a:tcPr>
                </a:tc>
                <a:tc>
                  <a:txBody>
                    <a:bodyPr/>
                    <a:lstStyle/>
                    <a:p>
                      <a:pPr marL="0" marR="0" algn="l">
                        <a:spcBef>
                          <a:spcPts val="0"/>
                        </a:spcBef>
                        <a:spcAft>
                          <a:spcPts val="0"/>
                        </a:spcAft>
                      </a:pPr>
                      <a:r>
                        <a:rPr lang="en-US" sz="1100">
                          <a:effectLst/>
                        </a:rPr>
                        <a:t>1</a:t>
                      </a:r>
                      <a:endParaRPr lang="en-US" sz="1200">
                        <a:effectLst/>
                        <a:latin typeface="Times New Roman" panose="02020603050405020304" pitchFamily="18" charset="0"/>
                        <a:ea typeface="Times New Roman" panose="02020603050405020304" pitchFamily="18" charset="0"/>
                      </a:endParaRPr>
                    </a:p>
                  </a:txBody>
                  <a:tcPr marL="182880" marR="12200" marT="12200" marB="0" anchor="b">
                    <a:solidFill>
                      <a:schemeClr val="accent5">
                        <a:lumMod val="90000"/>
                      </a:schemeClr>
                    </a:solidFill>
                  </a:tcPr>
                </a:tc>
                <a:tc>
                  <a:txBody>
                    <a:bodyPr/>
                    <a:lstStyle/>
                    <a:p>
                      <a:pPr marL="0" marR="0" algn="l">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182880" marR="12200" marT="12200" marB="0" anchor="b">
                    <a:solidFill>
                      <a:schemeClr val="accent5">
                        <a:lumMod val="90000"/>
                      </a:schemeClr>
                    </a:solidFill>
                  </a:tcPr>
                </a:tc>
                <a:extLst>
                  <a:ext uri="{0D108BD9-81ED-4DB2-BD59-A6C34878D82A}">
                    <a16:rowId xmlns:a16="http://schemas.microsoft.com/office/drawing/2014/main" val="10010"/>
                  </a:ext>
                </a:extLst>
              </a:tr>
              <a:tr h="173242">
                <a:tc>
                  <a:txBody>
                    <a:bodyPr/>
                    <a:lstStyle/>
                    <a:p>
                      <a:pPr marL="0" marR="0">
                        <a:spcBef>
                          <a:spcPts val="0"/>
                        </a:spcBef>
                        <a:spcAft>
                          <a:spcPts val="0"/>
                        </a:spcAft>
                      </a:pPr>
                      <a:r>
                        <a:rPr lang="en-US" sz="1100" dirty="0">
                          <a:effectLst/>
                        </a:rPr>
                        <a:t>Math ACT score</a:t>
                      </a:r>
                      <a:endParaRPr lang="en-US" sz="1200" dirty="0">
                        <a:effectLst/>
                        <a:latin typeface="Times New Roman" panose="02020603050405020304" pitchFamily="18" charset="0"/>
                        <a:ea typeface="Times New Roman" panose="02020603050405020304" pitchFamily="18" charset="0"/>
                      </a:endParaRPr>
                    </a:p>
                  </a:txBody>
                  <a:tcPr marL="12200" marR="12200" marT="12200" marB="0">
                    <a:solidFill>
                      <a:schemeClr val="accent5">
                        <a:lumMod val="90000"/>
                      </a:schemeClr>
                    </a:solidFill>
                  </a:tcPr>
                </a:tc>
                <a:tc>
                  <a:txBody>
                    <a:bodyPr/>
                    <a:lstStyle/>
                    <a:p>
                      <a:pPr marL="0" marR="0" algn="l">
                        <a:spcBef>
                          <a:spcPts val="0"/>
                        </a:spcBef>
                        <a:spcAft>
                          <a:spcPts val="0"/>
                        </a:spcAft>
                      </a:pPr>
                      <a:r>
                        <a:rPr lang="en-US" sz="1100" dirty="0">
                          <a:effectLst/>
                        </a:rPr>
                        <a:t>-0.34**</a:t>
                      </a:r>
                      <a:endParaRPr lang="en-US" sz="1200" dirty="0">
                        <a:effectLst/>
                        <a:latin typeface="Times New Roman" panose="02020603050405020304" pitchFamily="18" charset="0"/>
                        <a:ea typeface="Times New Roman" panose="02020603050405020304" pitchFamily="18" charset="0"/>
                      </a:endParaRPr>
                    </a:p>
                  </a:txBody>
                  <a:tcPr marL="182880" marR="12200" marT="12200" marB="0" anchor="b">
                    <a:solidFill>
                      <a:schemeClr val="accent5">
                        <a:lumMod val="90000"/>
                      </a:schemeClr>
                    </a:solidFill>
                  </a:tcPr>
                </a:tc>
                <a:tc>
                  <a:txBody>
                    <a:bodyPr/>
                    <a:lstStyle/>
                    <a:p>
                      <a:pPr marL="0" marR="0" algn="l">
                        <a:spcBef>
                          <a:spcPts val="0"/>
                        </a:spcBef>
                        <a:spcAft>
                          <a:spcPts val="0"/>
                        </a:spcAft>
                      </a:pPr>
                      <a:r>
                        <a:rPr lang="en-US" sz="1100">
                          <a:effectLst/>
                        </a:rPr>
                        <a:t>0.31**</a:t>
                      </a:r>
                      <a:endParaRPr lang="en-US" sz="1200">
                        <a:effectLst/>
                        <a:latin typeface="Times New Roman" panose="02020603050405020304" pitchFamily="18" charset="0"/>
                        <a:ea typeface="Times New Roman" panose="02020603050405020304" pitchFamily="18" charset="0"/>
                      </a:endParaRPr>
                    </a:p>
                  </a:txBody>
                  <a:tcPr marL="182880" marR="12200" marT="12200" marB="0" anchor="b">
                    <a:solidFill>
                      <a:schemeClr val="accent5">
                        <a:lumMod val="90000"/>
                      </a:schemeClr>
                    </a:solidFill>
                  </a:tcPr>
                </a:tc>
                <a:tc>
                  <a:txBody>
                    <a:bodyPr/>
                    <a:lstStyle/>
                    <a:p>
                      <a:pPr marL="0" marR="0" algn="l">
                        <a:spcBef>
                          <a:spcPts val="0"/>
                        </a:spcBef>
                        <a:spcAft>
                          <a:spcPts val="0"/>
                        </a:spcAft>
                      </a:pPr>
                      <a:r>
                        <a:rPr lang="en-US" sz="1100" dirty="0">
                          <a:effectLst/>
                        </a:rPr>
                        <a:t>0.08*</a:t>
                      </a:r>
                      <a:endParaRPr lang="en-US" sz="1200" dirty="0">
                        <a:effectLst/>
                        <a:latin typeface="Times New Roman" panose="02020603050405020304" pitchFamily="18" charset="0"/>
                        <a:ea typeface="Times New Roman" panose="02020603050405020304" pitchFamily="18" charset="0"/>
                      </a:endParaRPr>
                    </a:p>
                  </a:txBody>
                  <a:tcPr marL="182880" marR="12200" marT="12200" marB="0" anchor="b">
                    <a:solidFill>
                      <a:schemeClr val="accent5">
                        <a:lumMod val="90000"/>
                      </a:schemeClr>
                    </a:solidFill>
                  </a:tcPr>
                </a:tc>
                <a:tc>
                  <a:txBody>
                    <a:bodyPr/>
                    <a:lstStyle/>
                    <a:p>
                      <a:pPr marL="0" marR="0" algn="l">
                        <a:spcBef>
                          <a:spcPts val="0"/>
                        </a:spcBef>
                        <a:spcAft>
                          <a:spcPts val="0"/>
                        </a:spcAft>
                      </a:pPr>
                      <a:r>
                        <a:rPr lang="en-US" sz="1100">
                          <a:effectLst/>
                        </a:rPr>
                        <a:t>0.28**</a:t>
                      </a:r>
                      <a:endParaRPr lang="en-US" sz="1200">
                        <a:effectLst/>
                        <a:latin typeface="Times New Roman" panose="02020603050405020304" pitchFamily="18" charset="0"/>
                        <a:ea typeface="Times New Roman" panose="02020603050405020304" pitchFamily="18" charset="0"/>
                      </a:endParaRPr>
                    </a:p>
                  </a:txBody>
                  <a:tcPr marL="182880" marR="12200" marT="12200" marB="0" anchor="b">
                    <a:solidFill>
                      <a:schemeClr val="accent5">
                        <a:lumMod val="90000"/>
                      </a:schemeClr>
                    </a:solidFill>
                  </a:tcPr>
                </a:tc>
                <a:tc>
                  <a:txBody>
                    <a:bodyPr/>
                    <a:lstStyle/>
                    <a:p>
                      <a:pPr marL="0" marR="0" algn="l">
                        <a:spcBef>
                          <a:spcPts val="0"/>
                        </a:spcBef>
                        <a:spcAft>
                          <a:spcPts val="0"/>
                        </a:spcAft>
                      </a:pPr>
                      <a:r>
                        <a:rPr lang="en-US" sz="1100" dirty="0">
                          <a:effectLst/>
                        </a:rPr>
                        <a:t>0.12**</a:t>
                      </a:r>
                      <a:endParaRPr lang="en-US" sz="1200" dirty="0">
                        <a:effectLst/>
                        <a:latin typeface="Times New Roman" panose="02020603050405020304" pitchFamily="18" charset="0"/>
                        <a:ea typeface="Times New Roman" panose="02020603050405020304" pitchFamily="18" charset="0"/>
                      </a:endParaRPr>
                    </a:p>
                  </a:txBody>
                  <a:tcPr marL="182880" marR="12200" marT="12200" marB="0" anchor="b">
                    <a:solidFill>
                      <a:schemeClr val="accent5">
                        <a:lumMod val="90000"/>
                      </a:schemeClr>
                    </a:solidFill>
                  </a:tcPr>
                </a:tc>
                <a:tc>
                  <a:txBody>
                    <a:bodyPr/>
                    <a:lstStyle/>
                    <a:p>
                      <a:pPr marL="0" marR="0" algn="l">
                        <a:spcBef>
                          <a:spcPts val="0"/>
                        </a:spcBef>
                        <a:spcAft>
                          <a:spcPts val="0"/>
                        </a:spcAft>
                      </a:pPr>
                      <a:r>
                        <a:rPr lang="en-US" sz="1100" dirty="0">
                          <a:effectLst/>
                        </a:rPr>
                        <a:t>0.38**</a:t>
                      </a:r>
                      <a:endParaRPr lang="en-US" sz="1200" dirty="0">
                        <a:effectLst/>
                        <a:latin typeface="Times New Roman" panose="02020603050405020304" pitchFamily="18" charset="0"/>
                        <a:ea typeface="Times New Roman" panose="02020603050405020304" pitchFamily="18" charset="0"/>
                      </a:endParaRPr>
                    </a:p>
                  </a:txBody>
                  <a:tcPr marL="182880" marR="12200" marT="12200" marB="0" anchor="b">
                    <a:solidFill>
                      <a:schemeClr val="accent5">
                        <a:lumMod val="90000"/>
                      </a:schemeClr>
                    </a:solidFill>
                  </a:tcPr>
                </a:tc>
                <a:tc>
                  <a:txBody>
                    <a:bodyPr/>
                    <a:lstStyle/>
                    <a:p>
                      <a:pPr marL="0" marR="0" algn="l">
                        <a:spcBef>
                          <a:spcPts val="0"/>
                        </a:spcBef>
                        <a:spcAft>
                          <a:spcPts val="0"/>
                        </a:spcAft>
                      </a:pPr>
                      <a:r>
                        <a:rPr lang="en-US" sz="1100" dirty="0">
                          <a:effectLst/>
                        </a:rPr>
                        <a:t>-0.17**</a:t>
                      </a:r>
                      <a:endParaRPr lang="en-US" sz="1200" dirty="0">
                        <a:effectLst/>
                        <a:latin typeface="Times New Roman" panose="02020603050405020304" pitchFamily="18" charset="0"/>
                        <a:ea typeface="Times New Roman" panose="02020603050405020304" pitchFamily="18" charset="0"/>
                      </a:endParaRPr>
                    </a:p>
                  </a:txBody>
                  <a:tcPr marL="182880" marR="12200" marT="12200" marB="0" anchor="b">
                    <a:solidFill>
                      <a:schemeClr val="accent5">
                        <a:lumMod val="90000"/>
                      </a:schemeClr>
                    </a:solidFill>
                  </a:tcPr>
                </a:tc>
                <a:tc>
                  <a:txBody>
                    <a:bodyPr/>
                    <a:lstStyle/>
                    <a:p>
                      <a:pPr marL="0" marR="0" algn="l">
                        <a:spcBef>
                          <a:spcPts val="0"/>
                        </a:spcBef>
                        <a:spcAft>
                          <a:spcPts val="0"/>
                        </a:spcAft>
                      </a:pPr>
                      <a:r>
                        <a:rPr lang="en-US" sz="1100" dirty="0">
                          <a:effectLst/>
                        </a:rPr>
                        <a:t>-0.44**</a:t>
                      </a:r>
                      <a:endParaRPr lang="en-US" sz="1200" dirty="0">
                        <a:effectLst/>
                        <a:latin typeface="Times New Roman" panose="02020603050405020304" pitchFamily="18" charset="0"/>
                        <a:ea typeface="Times New Roman" panose="02020603050405020304" pitchFamily="18" charset="0"/>
                      </a:endParaRPr>
                    </a:p>
                  </a:txBody>
                  <a:tcPr marL="182880" marR="12200" marT="12200" marB="0" anchor="b">
                    <a:solidFill>
                      <a:schemeClr val="accent5">
                        <a:lumMod val="90000"/>
                      </a:schemeClr>
                    </a:solidFill>
                  </a:tcPr>
                </a:tc>
                <a:tc>
                  <a:txBody>
                    <a:bodyPr/>
                    <a:lstStyle/>
                    <a:p>
                      <a:pPr marL="0" marR="0" algn="l">
                        <a:spcBef>
                          <a:spcPts val="0"/>
                        </a:spcBef>
                        <a:spcAft>
                          <a:spcPts val="0"/>
                        </a:spcAft>
                      </a:pPr>
                      <a:r>
                        <a:rPr lang="en-US" sz="1100">
                          <a:effectLst/>
                        </a:rPr>
                        <a:t>-0.34**</a:t>
                      </a:r>
                      <a:endParaRPr lang="en-US" sz="1200">
                        <a:effectLst/>
                        <a:latin typeface="Times New Roman" panose="02020603050405020304" pitchFamily="18" charset="0"/>
                        <a:ea typeface="Times New Roman" panose="02020603050405020304" pitchFamily="18" charset="0"/>
                      </a:endParaRPr>
                    </a:p>
                  </a:txBody>
                  <a:tcPr marL="182880" marR="12200" marT="12200" marB="0" anchor="b">
                    <a:solidFill>
                      <a:schemeClr val="accent5">
                        <a:lumMod val="90000"/>
                      </a:schemeClr>
                    </a:solidFill>
                  </a:tcPr>
                </a:tc>
                <a:tc>
                  <a:txBody>
                    <a:bodyPr/>
                    <a:lstStyle/>
                    <a:p>
                      <a:pPr marL="0" marR="0" algn="l">
                        <a:spcBef>
                          <a:spcPts val="0"/>
                        </a:spcBef>
                        <a:spcAft>
                          <a:spcPts val="0"/>
                        </a:spcAft>
                      </a:pPr>
                      <a:r>
                        <a:rPr lang="en-US" sz="1100" dirty="0">
                          <a:effectLst/>
                        </a:rPr>
                        <a:t>1</a:t>
                      </a:r>
                      <a:endParaRPr lang="en-US" sz="1200" dirty="0">
                        <a:effectLst/>
                        <a:latin typeface="Times New Roman" panose="02020603050405020304" pitchFamily="18" charset="0"/>
                        <a:ea typeface="Times New Roman" panose="02020603050405020304" pitchFamily="18" charset="0"/>
                      </a:endParaRPr>
                    </a:p>
                  </a:txBody>
                  <a:tcPr marL="182880" marR="12200" marT="12200" marB="0" anchor="b">
                    <a:solidFill>
                      <a:schemeClr val="accent5">
                        <a:lumMod val="90000"/>
                      </a:schemeClr>
                    </a:solidFill>
                  </a:tcPr>
                </a:tc>
                <a:extLst>
                  <a:ext uri="{0D108BD9-81ED-4DB2-BD59-A6C34878D82A}">
                    <a16:rowId xmlns:a16="http://schemas.microsoft.com/office/drawing/2014/main" val="10011"/>
                  </a:ext>
                </a:extLst>
              </a:tr>
              <a:tr h="495325">
                <a:tc>
                  <a:txBody>
                    <a:bodyPr/>
                    <a:lstStyle/>
                    <a:p>
                      <a:pPr marL="0" marR="0">
                        <a:spcBef>
                          <a:spcPts val="0"/>
                        </a:spcBef>
                        <a:spcAft>
                          <a:spcPts val="0"/>
                        </a:spcAft>
                      </a:pPr>
                      <a:r>
                        <a:rPr lang="en-US" sz="1100" dirty="0">
                          <a:solidFill>
                            <a:schemeClr val="bg1"/>
                          </a:solidFill>
                          <a:effectLst/>
                        </a:rPr>
                        <a:t>Performance </a:t>
                      </a:r>
                      <a:endParaRPr lang="en-US" sz="1200" dirty="0">
                        <a:solidFill>
                          <a:schemeClr val="bg1"/>
                        </a:solidFill>
                        <a:effectLst/>
                      </a:endParaRPr>
                    </a:p>
                    <a:p>
                      <a:pPr marL="0" marR="0">
                        <a:spcBef>
                          <a:spcPts val="0"/>
                        </a:spcBef>
                        <a:spcAft>
                          <a:spcPts val="0"/>
                        </a:spcAft>
                      </a:pPr>
                      <a:r>
                        <a:rPr lang="en-US" sz="1100" dirty="0">
                          <a:solidFill>
                            <a:schemeClr val="bg1"/>
                          </a:solidFill>
                          <a:effectLst/>
                        </a:rPr>
                        <a:t>(1= successful, 0 =not successful)</a:t>
                      </a:r>
                      <a:endParaRPr lang="en-US" sz="1200" dirty="0">
                        <a:solidFill>
                          <a:schemeClr val="bg1"/>
                        </a:solidFill>
                        <a:effectLst/>
                        <a:latin typeface="Times New Roman" panose="02020603050405020304" pitchFamily="18" charset="0"/>
                        <a:ea typeface="Times New Roman" panose="02020603050405020304" pitchFamily="18" charset="0"/>
                      </a:endParaRPr>
                    </a:p>
                  </a:txBody>
                  <a:tcPr marL="12200" marR="12200" marT="12200" marB="0" anchor="b">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marL="0" marR="0" algn="l">
                        <a:spcBef>
                          <a:spcPts val="0"/>
                        </a:spcBef>
                        <a:spcAft>
                          <a:spcPts val="0"/>
                        </a:spcAft>
                      </a:pPr>
                      <a:r>
                        <a:rPr lang="en-US" sz="1100" dirty="0">
                          <a:solidFill>
                            <a:schemeClr val="bg1"/>
                          </a:solidFill>
                          <a:effectLst/>
                        </a:rPr>
                        <a:t>-0.26**</a:t>
                      </a:r>
                      <a:endParaRPr lang="en-US" sz="1200" dirty="0">
                        <a:solidFill>
                          <a:schemeClr val="bg1"/>
                        </a:solidFill>
                        <a:effectLst/>
                        <a:latin typeface="Times New Roman" panose="02020603050405020304" pitchFamily="18" charset="0"/>
                        <a:ea typeface="Times New Roman" panose="02020603050405020304" pitchFamily="18" charset="0"/>
                      </a:endParaRPr>
                    </a:p>
                  </a:txBody>
                  <a:tcPr marL="182880" marR="12200" marT="12200" marB="0" anchor="b">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marL="0" marR="0" algn="l">
                        <a:spcBef>
                          <a:spcPts val="0"/>
                        </a:spcBef>
                        <a:spcAft>
                          <a:spcPts val="0"/>
                        </a:spcAft>
                      </a:pPr>
                      <a:r>
                        <a:rPr lang="en-US" sz="1100" dirty="0">
                          <a:solidFill>
                            <a:schemeClr val="bg1"/>
                          </a:solidFill>
                          <a:effectLst/>
                        </a:rPr>
                        <a:t>0.41**</a:t>
                      </a:r>
                      <a:endParaRPr lang="en-US" sz="1200" dirty="0">
                        <a:solidFill>
                          <a:schemeClr val="bg1"/>
                        </a:solidFill>
                        <a:effectLst/>
                        <a:latin typeface="Times New Roman" panose="02020603050405020304" pitchFamily="18" charset="0"/>
                        <a:ea typeface="Times New Roman" panose="02020603050405020304" pitchFamily="18" charset="0"/>
                      </a:endParaRPr>
                    </a:p>
                  </a:txBody>
                  <a:tcPr marL="182880" marR="12200" marT="12200" marB="0" anchor="b">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marL="0" marR="0" algn="l">
                        <a:spcBef>
                          <a:spcPts val="0"/>
                        </a:spcBef>
                        <a:spcAft>
                          <a:spcPts val="0"/>
                        </a:spcAft>
                      </a:pPr>
                      <a:r>
                        <a:rPr lang="en-US" sz="1100" dirty="0">
                          <a:solidFill>
                            <a:schemeClr val="bg1"/>
                          </a:solidFill>
                          <a:effectLst/>
                        </a:rPr>
                        <a:t>0.19**</a:t>
                      </a:r>
                      <a:endParaRPr lang="en-US" sz="1200" dirty="0">
                        <a:solidFill>
                          <a:schemeClr val="bg1"/>
                        </a:solidFill>
                        <a:effectLst/>
                        <a:latin typeface="Times New Roman" panose="02020603050405020304" pitchFamily="18" charset="0"/>
                        <a:ea typeface="Times New Roman" panose="02020603050405020304" pitchFamily="18" charset="0"/>
                      </a:endParaRPr>
                    </a:p>
                  </a:txBody>
                  <a:tcPr marL="182880" marR="12200" marT="12200" marB="0" anchor="b">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marL="0" marR="0" algn="l">
                        <a:spcBef>
                          <a:spcPts val="0"/>
                        </a:spcBef>
                        <a:spcAft>
                          <a:spcPts val="0"/>
                        </a:spcAft>
                      </a:pPr>
                      <a:r>
                        <a:rPr lang="en-US" sz="1100" dirty="0">
                          <a:solidFill>
                            <a:schemeClr val="bg1"/>
                          </a:solidFill>
                          <a:effectLst/>
                        </a:rPr>
                        <a:t>0.26**</a:t>
                      </a:r>
                      <a:endParaRPr lang="en-US" sz="1200" dirty="0">
                        <a:solidFill>
                          <a:schemeClr val="bg1"/>
                        </a:solidFill>
                        <a:effectLst/>
                        <a:latin typeface="Times New Roman" panose="02020603050405020304" pitchFamily="18" charset="0"/>
                        <a:ea typeface="Times New Roman" panose="02020603050405020304" pitchFamily="18" charset="0"/>
                      </a:endParaRPr>
                    </a:p>
                  </a:txBody>
                  <a:tcPr marL="182880" marR="12200" marT="12200" marB="0" anchor="b">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marL="0" marR="0" algn="l">
                        <a:spcBef>
                          <a:spcPts val="0"/>
                        </a:spcBef>
                        <a:spcAft>
                          <a:spcPts val="0"/>
                        </a:spcAft>
                      </a:pPr>
                      <a:r>
                        <a:rPr lang="en-US" sz="1100" dirty="0">
                          <a:solidFill>
                            <a:schemeClr val="bg1"/>
                          </a:solidFill>
                          <a:effectLst/>
                        </a:rPr>
                        <a:t>0.17**</a:t>
                      </a:r>
                      <a:endParaRPr lang="en-US" sz="1200" dirty="0">
                        <a:solidFill>
                          <a:schemeClr val="bg1"/>
                        </a:solidFill>
                        <a:effectLst/>
                        <a:latin typeface="Times New Roman" panose="02020603050405020304" pitchFamily="18" charset="0"/>
                        <a:ea typeface="Times New Roman" panose="02020603050405020304" pitchFamily="18" charset="0"/>
                      </a:endParaRPr>
                    </a:p>
                  </a:txBody>
                  <a:tcPr marL="182880" marR="12200" marT="12200" marB="0" anchor="b">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marL="0" marR="0" algn="l">
                        <a:spcBef>
                          <a:spcPts val="0"/>
                        </a:spcBef>
                        <a:spcAft>
                          <a:spcPts val="0"/>
                        </a:spcAft>
                      </a:pPr>
                      <a:r>
                        <a:rPr lang="en-US" sz="1100" dirty="0">
                          <a:solidFill>
                            <a:schemeClr val="bg1"/>
                          </a:solidFill>
                          <a:effectLst/>
                        </a:rPr>
                        <a:t>0.51**</a:t>
                      </a:r>
                      <a:endParaRPr lang="en-US" sz="1200" dirty="0">
                        <a:solidFill>
                          <a:schemeClr val="bg1"/>
                        </a:solidFill>
                        <a:effectLst/>
                        <a:latin typeface="Times New Roman" panose="02020603050405020304" pitchFamily="18" charset="0"/>
                        <a:ea typeface="Times New Roman" panose="02020603050405020304" pitchFamily="18" charset="0"/>
                      </a:endParaRPr>
                    </a:p>
                  </a:txBody>
                  <a:tcPr marL="182880" marR="12200" marT="12200" marB="0" anchor="b">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marL="0" marR="0" algn="l">
                        <a:spcBef>
                          <a:spcPts val="0"/>
                        </a:spcBef>
                        <a:spcAft>
                          <a:spcPts val="0"/>
                        </a:spcAft>
                      </a:pPr>
                      <a:r>
                        <a:rPr lang="en-US" sz="1100" dirty="0">
                          <a:solidFill>
                            <a:schemeClr val="bg1"/>
                          </a:solidFill>
                          <a:effectLst/>
                        </a:rPr>
                        <a:t>0.14**</a:t>
                      </a:r>
                      <a:endParaRPr lang="en-US" sz="1200" dirty="0">
                        <a:solidFill>
                          <a:schemeClr val="bg1"/>
                        </a:solidFill>
                        <a:effectLst/>
                        <a:latin typeface="Times New Roman" panose="02020603050405020304" pitchFamily="18" charset="0"/>
                        <a:ea typeface="Times New Roman" panose="02020603050405020304" pitchFamily="18" charset="0"/>
                      </a:endParaRPr>
                    </a:p>
                  </a:txBody>
                  <a:tcPr marL="182880" marR="12200" marT="12200" marB="0" anchor="b">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marL="0" marR="0" algn="l">
                        <a:spcBef>
                          <a:spcPts val="0"/>
                        </a:spcBef>
                        <a:spcAft>
                          <a:spcPts val="0"/>
                        </a:spcAft>
                      </a:pPr>
                      <a:r>
                        <a:rPr lang="en-US" sz="1100" dirty="0">
                          <a:solidFill>
                            <a:schemeClr val="bg1"/>
                          </a:solidFill>
                          <a:effectLst/>
                        </a:rPr>
                        <a:t>-0.35**</a:t>
                      </a:r>
                      <a:endParaRPr lang="en-US" sz="1200" dirty="0">
                        <a:solidFill>
                          <a:schemeClr val="bg1"/>
                        </a:solidFill>
                        <a:effectLst/>
                        <a:latin typeface="Times New Roman" panose="02020603050405020304" pitchFamily="18" charset="0"/>
                        <a:ea typeface="Times New Roman" panose="02020603050405020304" pitchFamily="18" charset="0"/>
                      </a:endParaRPr>
                    </a:p>
                  </a:txBody>
                  <a:tcPr marL="182880" marR="12200" marT="12200" marB="0" anchor="b">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marL="0" marR="0" algn="l">
                        <a:spcBef>
                          <a:spcPts val="0"/>
                        </a:spcBef>
                        <a:spcAft>
                          <a:spcPts val="0"/>
                        </a:spcAft>
                      </a:pPr>
                      <a:r>
                        <a:rPr lang="en-US" sz="1100" dirty="0">
                          <a:solidFill>
                            <a:schemeClr val="bg1"/>
                          </a:solidFill>
                          <a:effectLst/>
                        </a:rPr>
                        <a:t>-0.32**</a:t>
                      </a:r>
                      <a:endParaRPr lang="en-US" sz="1200" dirty="0">
                        <a:solidFill>
                          <a:schemeClr val="bg1"/>
                        </a:solidFill>
                        <a:effectLst/>
                        <a:latin typeface="Times New Roman" panose="02020603050405020304" pitchFamily="18" charset="0"/>
                        <a:ea typeface="Times New Roman" panose="02020603050405020304" pitchFamily="18" charset="0"/>
                      </a:endParaRPr>
                    </a:p>
                  </a:txBody>
                  <a:tcPr marL="182880" marR="12200" marT="12200" marB="0" anchor="b">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marL="0" marR="0" algn="l">
                        <a:spcBef>
                          <a:spcPts val="0"/>
                        </a:spcBef>
                        <a:spcAft>
                          <a:spcPts val="0"/>
                        </a:spcAft>
                      </a:pPr>
                      <a:r>
                        <a:rPr lang="en-US" sz="1100" dirty="0">
                          <a:solidFill>
                            <a:schemeClr val="bg1"/>
                          </a:solidFill>
                          <a:effectLst/>
                        </a:rPr>
                        <a:t>0.24**</a:t>
                      </a:r>
                      <a:endParaRPr lang="en-US" sz="1200" dirty="0">
                        <a:solidFill>
                          <a:schemeClr val="bg1"/>
                        </a:solidFill>
                        <a:effectLst/>
                        <a:latin typeface="Times New Roman" panose="02020603050405020304" pitchFamily="18" charset="0"/>
                        <a:ea typeface="Times New Roman" panose="02020603050405020304" pitchFamily="18" charset="0"/>
                      </a:endParaRPr>
                    </a:p>
                  </a:txBody>
                  <a:tcPr marL="182880" marR="12200" marT="12200" marB="0" anchor="b">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12"/>
                  </a:ext>
                </a:extLst>
              </a:tr>
              <a:tr h="183002">
                <a:tc>
                  <a:txBody>
                    <a:bodyPr/>
                    <a:lstStyle/>
                    <a:p>
                      <a:pPr marL="0" marR="0">
                        <a:spcBef>
                          <a:spcPts val="0"/>
                        </a:spcBef>
                        <a:spcAft>
                          <a:spcPts val="0"/>
                        </a:spcAft>
                      </a:pPr>
                      <a:r>
                        <a:rPr lang="en-US" sz="1100">
                          <a:effectLst/>
                        </a:rPr>
                        <a:t>* p &lt; .05.  ** p &lt; .01</a:t>
                      </a:r>
                      <a:endParaRPr lang="en-US" sz="1200">
                        <a:effectLst/>
                        <a:latin typeface="Times New Roman" panose="02020603050405020304" pitchFamily="18" charset="0"/>
                        <a:ea typeface="Times New Roman" panose="02020603050405020304" pitchFamily="18" charset="0"/>
                      </a:endParaRPr>
                    </a:p>
                  </a:txBody>
                  <a:tcPr marL="12200" marR="12200" marT="12200" marB="0" anchor="b">
                    <a:lnT w="12700" cap="flat" cmpd="sng" algn="ctr">
                      <a:solidFill>
                        <a:schemeClr val="tx1"/>
                      </a:solidFill>
                      <a:prstDash val="solid"/>
                      <a:round/>
                      <a:headEnd type="none" w="med" len="med"/>
                      <a:tailEnd type="none" w="med" len="med"/>
                    </a:lnT>
                  </a:tcPr>
                </a:tc>
                <a:tc>
                  <a:txBody>
                    <a:bodyPr/>
                    <a:lstStyle/>
                    <a:p>
                      <a:pPr marL="0" marR="0">
                        <a:spcBef>
                          <a:spcPts val="0"/>
                        </a:spcBef>
                        <a:spcAft>
                          <a:spcPts val="0"/>
                        </a:spcAft>
                      </a:pPr>
                      <a:r>
                        <a:rPr lang="en-US" sz="1100" dirty="0">
                          <a:effectLst/>
                        </a:rPr>
                        <a:t> </a:t>
                      </a:r>
                      <a:endParaRPr lang="en-US" sz="1200" dirty="0">
                        <a:effectLst/>
                        <a:latin typeface="Times New Roman" panose="02020603050405020304" pitchFamily="18" charset="0"/>
                        <a:ea typeface="Times New Roman" panose="02020603050405020304" pitchFamily="18" charset="0"/>
                      </a:endParaRPr>
                    </a:p>
                  </a:txBody>
                  <a:tcPr marL="12200" marR="12200" marT="12200" marB="0">
                    <a:lnT w="12700" cap="flat" cmpd="sng" algn="ctr">
                      <a:solidFill>
                        <a:schemeClr val="tx1"/>
                      </a:solidFill>
                      <a:prstDash val="solid"/>
                      <a:round/>
                      <a:headEnd type="none" w="med" len="med"/>
                      <a:tailEnd type="none" w="med" len="med"/>
                    </a:lnT>
                  </a:tcPr>
                </a:tc>
                <a:tc>
                  <a:txBody>
                    <a:bodyPr/>
                    <a:lstStyle/>
                    <a:p>
                      <a:pPr marL="0" marR="0">
                        <a:spcBef>
                          <a:spcPts val="0"/>
                        </a:spcBef>
                        <a:spcAft>
                          <a:spcPts val="0"/>
                        </a:spcAft>
                      </a:pPr>
                      <a:r>
                        <a:rPr lang="en-US" sz="1100" dirty="0">
                          <a:effectLst/>
                        </a:rPr>
                        <a:t> </a:t>
                      </a:r>
                      <a:endParaRPr lang="en-US" sz="1200" dirty="0">
                        <a:effectLst/>
                        <a:latin typeface="Times New Roman" panose="02020603050405020304" pitchFamily="18" charset="0"/>
                        <a:ea typeface="Times New Roman" panose="02020603050405020304" pitchFamily="18" charset="0"/>
                      </a:endParaRPr>
                    </a:p>
                  </a:txBody>
                  <a:tcPr marL="12200" marR="12200" marT="12200" marB="0">
                    <a:lnT w="12700" cap="flat" cmpd="sng" algn="ctr">
                      <a:solidFill>
                        <a:schemeClr val="tx1"/>
                      </a:solidFill>
                      <a:prstDash val="solid"/>
                      <a:round/>
                      <a:headEnd type="none" w="med" len="med"/>
                      <a:tailEnd type="none" w="med" len="med"/>
                    </a:lnT>
                  </a:tcPr>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12200" marR="12200" marT="12200" marB="0">
                    <a:lnT w="12700" cap="flat" cmpd="sng" algn="ctr">
                      <a:solidFill>
                        <a:schemeClr val="tx1"/>
                      </a:solidFill>
                      <a:prstDash val="solid"/>
                      <a:round/>
                      <a:headEnd type="none" w="med" len="med"/>
                      <a:tailEnd type="none" w="med" len="med"/>
                    </a:lnT>
                  </a:tcPr>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12200" marR="12200" marT="12200" marB="0">
                    <a:lnT w="12700" cap="flat" cmpd="sng" algn="ctr">
                      <a:solidFill>
                        <a:schemeClr val="tx1"/>
                      </a:solidFill>
                      <a:prstDash val="solid"/>
                      <a:round/>
                      <a:headEnd type="none" w="med" len="med"/>
                      <a:tailEnd type="none" w="med" len="med"/>
                    </a:lnT>
                  </a:tcPr>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12200" marR="12200" marT="12200" marB="0">
                    <a:lnT w="12700" cap="flat" cmpd="sng" algn="ctr">
                      <a:solidFill>
                        <a:schemeClr val="tx1"/>
                      </a:solidFill>
                      <a:prstDash val="solid"/>
                      <a:round/>
                      <a:headEnd type="none" w="med" len="med"/>
                      <a:tailEnd type="none" w="med" len="med"/>
                    </a:lnT>
                  </a:tcPr>
                </a:tc>
                <a:tc>
                  <a:txBody>
                    <a:bodyPr/>
                    <a:lstStyle/>
                    <a:p>
                      <a:pPr marL="0" marR="0">
                        <a:spcBef>
                          <a:spcPts val="0"/>
                        </a:spcBef>
                        <a:spcAft>
                          <a:spcPts val="0"/>
                        </a:spcAft>
                      </a:pPr>
                      <a:r>
                        <a:rPr lang="en-US" sz="1100" dirty="0">
                          <a:effectLst/>
                        </a:rPr>
                        <a:t> </a:t>
                      </a:r>
                      <a:endParaRPr lang="en-US" sz="1200" dirty="0">
                        <a:effectLst/>
                        <a:latin typeface="Times New Roman" panose="02020603050405020304" pitchFamily="18" charset="0"/>
                        <a:ea typeface="Times New Roman" panose="02020603050405020304" pitchFamily="18" charset="0"/>
                      </a:endParaRPr>
                    </a:p>
                  </a:txBody>
                  <a:tcPr marL="12200" marR="12200" marT="12200" marB="0">
                    <a:lnT w="12700" cap="flat" cmpd="sng" algn="ctr">
                      <a:solidFill>
                        <a:schemeClr val="tx1"/>
                      </a:solidFill>
                      <a:prstDash val="solid"/>
                      <a:round/>
                      <a:headEnd type="none" w="med" len="med"/>
                      <a:tailEnd type="none" w="med" len="med"/>
                    </a:lnT>
                  </a:tcPr>
                </a:tc>
                <a:tc>
                  <a:txBody>
                    <a:bodyPr/>
                    <a:lstStyle/>
                    <a:p>
                      <a:pPr marL="0" marR="0">
                        <a:spcBef>
                          <a:spcPts val="0"/>
                        </a:spcBef>
                        <a:spcAft>
                          <a:spcPts val="0"/>
                        </a:spcAft>
                      </a:pPr>
                      <a:r>
                        <a:rPr lang="en-US" sz="1100" dirty="0">
                          <a:effectLst/>
                        </a:rPr>
                        <a:t> </a:t>
                      </a:r>
                      <a:endParaRPr lang="en-US" sz="1200" dirty="0">
                        <a:effectLst/>
                        <a:latin typeface="Times New Roman" panose="02020603050405020304" pitchFamily="18" charset="0"/>
                        <a:ea typeface="Times New Roman" panose="02020603050405020304" pitchFamily="18" charset="0"/>
                      </a:endParaRPr>
                    </a:p>
                  </a:txBody>
                  <a:tcPr marL="12200" marR="12200" marT="12200" marB="0" anchor="b">
                    <a:lnT w="12700" cap="flat" cmpd="sng" algn="ctr">
                      <a:solidFill>
                        <a:schemeClr val="tx1"/>
                      </a:solidFill>
                      <a:prstDash val="solid"/>
                      <a:round/>
                      <a:headEnd type="none" w="med" len="med"/>
                      <a:tailEnd type="none" w="med" len="med"/>
                    </a:lnT>
                  </a:tcPr>
                </a:tc>
                <a:tc>
                  <a:txBody>
                    <a:bodyPr/>
                    <a:lstStyle/>
                    <a:p>
                      <a:pPr marL="0" marR="0">
                        <a:spcBef>
                          <a:spcPts val="0"/>
                        </a:spcBef>
                        <a:spcAft>
                          <a:spcPts val="0"/>
                        </a:spcAft>
                      </a:pPr>
                      <a:r>
                        <a:rPr lang="en-US" sz="1100" dirty="0">
                          <a:effectLst/>
                        </a:rPr>
                        <a:t> </a:t>
                      </a:r>
                      <a:endParaRPr lang="en-US" sz="1200" dirty="0">
                        <a:effectLst/>
                        <a:latin typeface="Times New Roman" panose="02020603050405020304" pitchFamily="18" charset="0"/>
                        <a:ea typeface="Times New Roman" panose="02020603050405020304" pitchFamily="18" charset="0"/>
                      </a:endParaRPr>
                    </a:p>
                  </a:txBody>
                  <a:tcPr marL="12200" marR="12200" marT="12200" marB="0" anchor="b">
                    <a:lnT w="12700" cap="flat" cmpd="sng" algn="ctr">
                      <a:solidFill>
                        <a:schemeClr val="tx1"/>
                      </a:solidFill>
                      <a:prstDash val="solid"/>
                      <a:round/>
                      <a:headEnd type="none" w="med" len="med"/>
                      <a:tailEnd type="none" w="med" len="med"/>
                    </a:lnT>
                  </a:tcPr>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12200" marR="12200" marT="12200" marB="0" anchor="b">
                    <a:lnT w="12700" cap="flat" cmpd="sng" algn="ctr">
                      <a:solidFill>
                        <a:schemeClr val="tx1"/>
                      </a:solidFill>
                      <a:prstDash val="solid"/>
                      <a:round/>
                      <a:headEnd type="none" w="med" len="med"/>
                      <a:tailEnd type="none" w="med" len="med"/>
                    </a:lnT>
                  </a:tcPr>
                </a:tc>
                <a:tc>
                  <a:txBody>
                    <a:bodyPr/>
                    <a:lstStyle/>
                    <a:p>
                      <a:pPr marL="0" marR="0">
                        <a:spcBef>
                          <a:spcPts val="0"/>
                        </a:spcBef>
                        <a:spcAft>
                          <a:spcPts val="0"/>
                        </a:spcAft>
                      </a:pPr>
                      <a:r>
                        <a:rPr lang="en-US" sz="1100" dirty="0">
                          <a:effectLst/>
                        </a:rPr>
                        <a:t> </a:t>
                      </a:r>
                      <a:endParaRPr lang="en-US" sz="1200" dirty="0">
                        <a:effectLst/>
                        <a:latin typeface="Times New Roman" panose="02020603050405020304" pitchFamily="18" charset="0"/>
                        <a:ea typeface="Times New Roman" panose="02020603050405020304" pitchFamily="18" charset="0"/>
                      </a:endParaRPr>
                    </a:p>
                  </a:txBody>
                  <a:tcPr marL="12200" marR="12200" marT="12200"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13"/>
                  </a:ext>
                </a:extLst>
              </a:tr>
              <a:tr h="183002">
                <a:tc>
                  <a:txBody>
                    <a:bodyPr/>
                    <a:lstStyle/>
                    <a:p>
                      <a:pPr marL="0" marR="0">
                        <a:spcBef>
                          <a:spcPts val="0"/>
                        </a:spcBef>
                        <a:spcAft>
                          <a:spcPts val="0"/>
                        </a:spcAft>
                      </a:pPr>
                      <a:r>
                        <a:rPr lang="en-US" sz="1100">
                          <a:effectLst/>
                        </a:rPr>
                        <a:t>Note. df range 662-676</a:t>
                      </a:r>
                      <a:endParaRPr lang="en-US" sz="1200">
                        <a:effectLst/>
                        <a:latin typeface="Times New Roman" panose="02020603050405020304" pitchFamily="18" charset="0"/>
                        <a:ea typeface="Times New Roman" panose="02020603050405020304" pitchFamily="18" charset="0"/>
                      </a:endParaRPr>
                    </a:p>
                  </a:txBody>
                  <a:tcPr marL="12200" marR="12200" marT="12200" marB="0"/>
                </a:tc>
                <a:tc>
                  <a:txBody>
                    <a:bodyPr/>
                    <a:lstStyle/>
                    <a:p>
                      <a:pPr marL="0" marR="0">
                        <a:spcBef>
                          <a:spcPts val="0"/>
                        </a:spcBef>
                        <a:spcAft>
                          <a:spcPts val="0"/>
                        </a:spcAft>
                      </a:pPr>
                      <a:r>
                        <a:rPr lang="en-US" sz="1100" dirty="0">
                          <a:effectLst/>
                        </a:rPr>
                        <a:t> </a:t>
                      </a:r>
                      <a:endParaRPr lang="en-US" sz="1200" dirty="0">
                        <a:effectLst/>
                        <a:latin typeface="Times New Roman" panose="02020603050405020304" pitchFamily="18" charset="0"/>
                        <a:ea typeface="Times New Roman" panose="02020603050405020304" pitchFamily="18" charset="0"/>
                      </a:endParaRPr>
                    </a:p>
                  </a:txBody>
                  <a:tcPr marL="12200" marR="12200" marT="12200" marB="0"/>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12200" marR="12200" marT="12200" marB="0"/>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12200" marR="12200" marT="12200" marB="0"/>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12200" marR="12200" marT="12200" marB="0"/>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12200" marR="12200" marT="12200" marB="0"/>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12200" marR="12200" marT="12200" marB="0"/>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12200" marR="12200" marT="12200" marB="0" anchor="b"/>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12200" marR="12200" marT="12200" marB="0" anchor="b"/>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12200" marR="12200" marT="12200" marB="0" anchor="b"/>
                </a:tc>
                <a:tc>
                  <a:txBody>
                    <a:bodyPr/>
                    <a:lstStyle/>
                    <a:p>
                      <a:pPr marL="0" marR="0">
                        <a:spcBef>
                          <a:spcPts val="0"/>
                        </a:spcBef>
                        <a:spcAft>
                          <a:spcPts val="0"/>
                        </a:spcAft>
                      </a:pPr>
                      <a:r>
                        <a:rPr lang="en-US" sz="1100" dirty="0">
                          <a:effectLst/>
                        </a:rPr>
                        <a:t> </a:t>
                      </a:r>
                      <a:endParaRPr lang="en-US" sz="1200" dirty="0">
                        <a:effectLst/>
                        <a:latin typeface="Times New Roman" panose="02020603050405020304" pitchFamily="18" charset="0"/>
                        <a:ea typeface="Times New Roman" panose="02020603050405020304" pitchFamily="18" charset="0"/>
                      </a:endParaRPr>
                    </a:p>
                  </a:txBody>
                  <a:tcPr marL="12200" marR="12200" marT="12200" marB="0" anchor="b"/>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37070665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09550"/>
            <a:ext cx="7467600" cy="857250"/>
          </a:xfrm>
        </p:spPr>
        <p:txBody>
          <a:bodyPr/>
          <a:lstStyle/>
          <a:p>
            <a:r>
              <a:rPr lang="en-US" sz="2800" dirty="0"/>
              <a:t>How does ability grouping </a:t>
            </a:r>
            <a:r>
              <a:rPr lang="en-US" sz="2800" dirty="0" smtClean="0"/>
              <a:t/>
            </a:r>
            <a:br>
              <a:rPr lang="en-US" sz="2800" dirty="0" smtClean="0"/>
            </a:br>
            <a:r>
              <a:rPr lang="en-US" sz="2800" dirty="0" smtClean="0"/>
              <a:t>relate </a:t>
            </a:r>
            <a:r>
              <a:rPr lang="en-US" sz="2800" dirty="0"/>
              <a:t>to math anxiety and motivation?</a:t>
            </a:r>
            <a:br>
              <a:rPr lang="en-US" sz="2800" dirty="0"/>
            </a:br>
            <a:endParaRPr lang="en-US" sz="2800" dirty="0"/>
          </a:p>
        </p:txBody>
      </p:sp>
      <p:graphicFrame>
        <p:nvGraphicFramePr>
          <p:cNvPr id="7" name="Table 6"/>
          <p:cNvGraphicFramePr>
            <a:graphicFrameLocks noGrp="1"/>
          </p:cNvGraphicFramePr>
          <p:nvPr>
            <p:extLst>
              <p:ext uri="{D42A27DB-BD31-4B8C-83A1-F6EECF244321}">
                <p14:modId xmlns:p14="http://schemas.microsoft.com/office/powerpoint/2010/main" val="1529664769"/>
              </p:ext>
            </p:extLst>
          </p:nvPr>
        </p:nvGraphicFramePr>
        <p:xfrm>
          <a:off x="5029200" y="1352550"/>
          <a:ext cx="3886201" cy="3299312"/>
        </p:xfrm>
        <a:graphic>
          <a:graphicData uri="http://schemas.openxmlformats.org/drawingml/2006/table">
            <a:tbl>
              <a:tblPr>
                <a:tableStyleId>{5C22544A-7EE6-4342-B048-85BDC9FD1C3A}</a:tableStyleId>
              </a:tblPr>
              <a:tblGrid>
                <a:gridCol w="1934308">
                  <a:extLst>
                    <a:ext uri="{9D8B030D-6E8A-4147-A177-3AD203B41FA5}">
                      <a16:colId xmlns:a16="http://schemas.microsoft.com/office/drawing/2014/main" val="20000"/>
                    </a:ext>
                  </a:extLst>
                </a:gridCol>
                <a:gridCol w="1107832">
                  <a:extLst>
                    <a:ext uri="{9D8B030D-6E8A-4147-A177-3AD203B41FA5}">
                      <a16:colId xmlns:a16="http://schemas.microsoft.com/office/drawing/2014/main" val="20001"/>
                    </a:ext>
                  </a:extLst>
                </a:gridCol>
                <a:gridCol w="844061">
                  <a:extLst>
                    <a:ext uri="{9D8B030D-6E8A-4147-A177-3AD203B41FA5}">
                      <a16:colId xmlns:a16="http://schemas.microsoft.com/office/drawing/2014/main" val="20002"/>
                    </a:ext>
                  </a:extLst>
                </a:gridCol>
              </a:tblGrid>
              <a:tr h="302180">
                <a:tc>
                  <a:txBody>
                    <a:bodyPr/>
                    <a:lstStyle/>
                    <a:p>
                      <a:pPr algn="l" rtl="0" fontAlgn="ctr"/>
                      <a:r>
                        <a:rPr lang="en-US" sz="1600" b="1" u="none" strike="noStrike" dirty="0">
                          <a:effectLst/>
                        </a:rPr>
                        <a:t> </a:t>
                      </a:r>
                      <a:endParaRPr lang="en-US" sz="1600" b="1" i="0" u="none" strike="noStrike" dirty="0">
                        <a:solidFill>
                          <a:srgbClr val="000000"/>
                        </a:solidFill>
                        <a:effectLst/>
                        <a:latin typeface="Times" panose="02020603050405020304" pitchFamily="18" charset="0"/>
                      </a:endParaRPr>
                    </a:p>
                  </a:txBody>
                  <a:tcPr marL="6167" marR="6167" marT="6167" marB="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rPr>
                        <a:t>R</a:t>
                      </a:r>
                      <a:endParaRPr lang="en-US" sz="1400" b="1" i="0" u="none" strike="noStrike" dirty="0">
                        <a:solidFill>
                          <a:srgbClr val="000000"/>
                        </a:solidFill>
                        <a:effectLst/>
                        <a:latin typeface="Arial" panose="020B0604020202020204" pitchFamily="34" charset="0"/>
                      </a:endParaRPr>
                    </a:p>
                  </a:txBody>
                  <a:tcPr marL="6167" marR="6167" marT="6167"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rPr>
                        <a:t>R</a:t>
                      </a:r>
                      <a:r>
                        <a:rPr lang="en-US" sz="1400" b="1" u="none" strike="noStrike" baseline="30000" dirty="0">
                          <a:effectLst/>
                        </a:rPr>
                        <a:t>2</a:t>
                      </a:r>
                      <a:endParaRPr lang="en-US" sz="1400" b="1" i="0" u="none" strike="noStrike" baseline="30000" dirty="0">
                        <a:solidFill>
                          <a:srgbClr val="000000"/>
                        </a:solidFill>
                        <a:effectLst/>
                        <a:latin typeface="Arial" panose="020B0604020202020204" pitchFamily="34" charset="0"/>
                      </a:endParaRPr>
                    </a:p>
                  </a:txBody>
                  <a:tcPr marL="6167" marR="6167" marT="6167" marB="0" anchor="b">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02180">
                <a:tc>
                  <a:txBody>
                    <a:bodyPr/>
                    <a:lstStyle/>
                    <a:p>
                      <a:pPr algn="l" rtl="0" fontAlgn="ctr"/>
                      <a:r>
                        <a:rPr lang="en-US" sz="1600" u="none" strike="noStrike" dirty="0">
                          <a:solidFill>
                            <a:schemeClr val="bg1"/>
                          </a:solidFill>
                          <a:effectLst/>
                        </a:rPr>
                        <a:t>Self-efficacy</a:t>
                      </a:r>
                      <a:endParaRPr lang="en-US" sz="1600" b="0" i="0" u="none" strike="noStrike" dirty="0">
                        <a:solidFill>
                          <a:schemeClr val="bg1"/>
                        </a:solidFill>
                        <a:effectLst/>
                        <a:latin typeface="Times" panose="02020603050405020304" pitchFamily="18" charset="0"/>
                      </a:endParaRPr>
                    </a:p>
                  </a:txBody>
                  <a:tcPr marL="6167" marR="6167" marT="6167" marB="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lumMod val="50000"/>
                      </a:schemeClr>
                    </a:solidFill>
                  </a:tcPr>
                </a:tc>
                <a:tc>
                  <a:txBody>
                    <a:bodyPr/>
                    <a:lstStyle/>
                    <a:p>
                      <a:pPr algn="ctr" fontAlgn="ctr"/>
                      <a:r>
                        <a:rPr lang="en-US" sz="1400" u="none" strike="noStrike" dirty="0" smtClean="0">
                          <a:solidFill>
                            <a:schemeClr val="bg1"/>
                          </a:solidFill>
                          <a:effectLst/>
                        </a:rPr>
                        <a:t>.</a:t>
                      </a:r>
                      <a:r>
                        <a:rPr lang="en-US" sz="1400" u="none" strike="noStrike" dirty="0">
                          <a:solidFill>
                            <a:schemeClr val="bg1"/>
                          </a:solidFill>
                          <a:effectLst/>
                        </a:rPr>
                        <a:t>167</a:t>
                      </a:r>
                      <a:endParaRPr lang="en-US" sz="1400" b="0" i="0" u="none" strike="noStrike" dirty="0">
                        <a:solidFill>
                          <a:schemeClr val="bg1"/>
                        </a:solidFill>
                        <a:effectLst/>
                        <a:latin typeface="Arial" panose="020B0604020202020204" pitchFamily="34" charset="0"/>
                      </a:endParaRPr>
                    </a:p>
                  </a:txBody>
                  <a:tcPr marL="6167" marR="6167" marT="6167" marB="0" anchor="ctr">
                    <a:lnT w="12700" cap="flat" cmpd="sng" algn="ctr">
                      <a:solidFill>
                        <a:schemeClr val="tx1"/>
                      </a:solidFill>
                      <a:prstDash val="solid"/>
                      <a:round/>
                      <a:headEnd type="none" w="med" len="med"/>
                      <a:tailEnd type="none" w="med" len="med"/>
                    </a:lnT>
                    <a:solidFill>
                      <a:schemeClr val="accent1">
                        <a:lumMod val="50000"/>
                      </a:schemeClr>
                    </a:solidFill>
                  </a:tcPr>
                </a:tc>
                <a:tc>
                  <a:txBody>
                    <a:bodyPr/>
                    <a:lstStyle/>
                    <a:p>
                      <a:pPr algn="ctr" fontAlgn="ctr"/>
                      <a:r>
                        <a:rPr lang="en-US" sz="1400" u="none" strike="noStrike" dirty="0">
                          <a:solidFill>
                            <a:schemeClr val="bg1"/>
                          </a:solidFill>
                          <a:effectLst/>
                        </a:rPr>
                        <a:t>.028</a:t>
                      </a:r>
                      <a:endParaRPr lang="en-US" sz="1400" b="0" i="0" u="none" strike="noStrike" dirty="0">
                        <a:solidFill>
                          <a:schemeClr val="bg1"/>
                        </a:solidFill>
                        <a:effectLst/>
                        <a:latin typeface="Arial" panose="020B0604020202020204" pitchFamily="34" charset="0"/>
                      </a:endParaRPr>
                    </a:p>
                  </a:txBody>
                  <a:tcPr marL="6167" marR="6167" marT="6167" marB="0"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50000"/>
                      </a:schemeClr>
                    </a:solidFill>
                  </a:tcPr>
                </a:tc>
                <a:extLst>
                  <a:ext uri="{0D108BD9-81ED-4DB2-BD59-A6C34878D82A}">
                    <a16:rowId xmlns:a16="http://schemas.microsoft.com/office/drawing/2014/main" val="10001"/>
                  </a:ext>
                </a:extLst>
              </a:tr>
              <a:tr h="314514">
                <a:tc>
                  <a:txBody>
                    <a:bodyPr/>
                    <a:lstStyle/>
                    <a:p>
                      <a:pPr algn="l" rtl="0" fontAlgn="ctr"/>
                      <a:r>
                        <a:rPr lang="en-US" sz="1600" u="none" strike="noStrike">
                          <a:solidFill>
                            <a:schemeClr val="bg1"/>
                          </a:solidFill>
                          <a:effectLst/>
                        </a:rPr>
                        <a:t>Attainment value</a:t>
                      </a:r>
                      <a:endParaRPr lang="en-US" sz="1600" b="0" i="0" u="none" strike="noStrike">
                        <a:solidFill>
                          <a:schemeClr val="bg1"/>
                        </a:solidFill>
                        <a:effectLst/>
                        <a:latin typeface="Times" panose="02020603050405020304" pitchFamily="18" charset="0"/>
                      </a:endParaRPr>
                    </a:p>
                  </a:txBody>
                  <a:tcPr marL="6167" marR="6167" marT="6167" marB="0" anchor="ctr">
                    <a:lnL w="12700" cap="flat" cmpd="sng" algn="ctr">
                      <a:noFill/>
                      <a:prstDash val="solid"/>
                      <a:round/>
                      <a:headEnd type="none" w="med" len="med"/>
                      <a:tailEnd type="none" w="med" len="med"/>
                    </a:lnL>
                    <a:solidFill>
                      <a:schemeClr val="accent1">
                        <a:lumMod val="50000"/>
                      </a:schemeClr>
                    </a:solidFill>
                  </a:tcPr>
                </a:tc>
                <a:tc>
                  <a:txBody>
                    <a:bodyPr/>
                    <a:lstStyle/>
                    <a:p>
                      <a:pPr algn="ctr" fontAlgn="ctr"/>
                      <a:r>
                        <a:rPr lang="en-US" sz="1400" u="none" strike="noStrike" dirty="0" smtClean="0">
                          <a:solidFill>
                            <a:schemeClr val="bg1"/>
                          </a:solidFill>
                          <a:effectLst/>
                        </a:rPr>
                        <a:t>.</a:t>
                      </a:r>
                      <a:r>
                        <a:rPr lang="en-US" sz="1400" u="none" strike="noStrike" dirty="0">
                          <a:solidFill>
                            <a:schemeClr val="bg1"/>
                          </a:solidFill>
                          <a:effectLst/>
                        </a:rPr>
                        <a:t>098</a:t>
                      </a:r>
                      <a:endParaRPr lang="en-US" sz="1400" b="0" i="0" u="none" strike="noStrike" dirty="0">
                        <a:solidFill>
                          <a:schemeClr val="bg1"/>
                        </a:solidFill>
                        <a:effectLst/>
                        <a:latin typeface="Arial" panose="020B0604020202020204" pitchFamily="34" charset="0"/>
                      </a:endParaRPr>
                    </a:p>
                  </a:txBody>
                  <a:tcPr marL="6167" marR="6167" marT="6167" marB="0" anchor="ctr">
                    <a:solidFill>
                      <a:schemeClr val="accent1">
                        <a:lumMod val="50000"/>
                      </a:schemeClr>
                    </a:solidFill>
                  </a:tcPr>
                </a:tc>
                <a:tc>
                  <a:txBody>
                    <a:bodyPr/>
                    <a:lstStyle/>
                    <a:p>
                      <a:pPr algn="ctr" fontAlgn="ctr"/>
                      <a:r>
                        <a:rPr lang="en-US" sz="1400" u="none" strike="noStrike">
                          <a:solidFill>
                            <a:schemeClr val="bg1"/>
                          </a:solidFill>
                          <a:effectLst/>
                        </a:rPr>
                        <a:t>.010</a:t>
                      </a:r>
                      <a:endParaRPr lang="en-US" sz="1400" b="0" i="0" u="none" strike="noStrike">
                        <a:solidFill>
                          <a:schemeClr val="bg1"/>
                        </a:solidFill>
                        <a:effectLst/>
                        <a:latin typeface="Arial" panose="020B0604020202020204" pitchFamily="34" charset="0"/>
                      </a:endParaRPr>
                    </a:p>
                  </a:txBody>
                  <a:tcPr marL="6167" marR="6167" marT="6167" marB="0" anchor="ctr">
                    <a:lnR w="12700" cap="flat" cmpd="sng" algn="ctr">
                      <a:noFill/>
                      <a:prstDash val="solid"/>
                      <a:round/>
                      <a:headEnd type="none" w="med" len="med"/>
                      <a:tailEnd type="none" w="med" len="med"/>
                    </a:lnR>
                    <a:solidFill>
                      <a:schemeClr val="accent1">
                        <a:lumMod val="50000"/>
                      </a:schemeClr>
                    </a:solidFill>
                  </a:tcPr>
                </a:tc>
                <a:extLst>
                  <a:ext uri="{0D108BD9-81ED-4DB2-BD59-A6C34878D82A}">
                    <a16:rowId xmlns:a16="http://schemas.microsoft.com/office/drawing/2014/main" val="10002"/>
                  </a:ext>
                </a:extLst>
              </a:tr>
              <a:tr h="296013">
                <a:tc>
                  <a:txBody>
                    <a:bodyPr/>
                    <a:lstStyle/>
                    <a:p>
                      <a:pPr algn="l" rtl="0" fontAlgn="ctr"/>
                      <a:r>
                        <a:rPr lang="en-US" sz="1600" u="none" strike="noStrike">
                          <a:solidFill>
                            <a:schemeClr val="bg1"/>
                          </a:solidFill>
                          <a:effectLst/>
                        </a:rPr>
                        <a:t>Intrinsic interest value</a:t>
                      </a:r>
                      <a:endParaRPr lang="en-US" sz="1600" b="0" i="0" u="none" strike="noStrike">
                        <a:solidFill>
                          <a:schemeClr val="bg1"/>
                        </a:solidFill>
                        <a:effectLst/>
                        <a:latin typeface="Times" panose="02020603050405020304" pitchFamily="18" charset="0"/>
                      </a:endParaRPr>
                    </a:p>
                  </a:txBody>
                  <a:tcPr marL="6167" marR="6167" marT="6167" marB="0" anchor="ctr">
                    <a:lnL w="12700" cap="flat" cmpd="sng" algn="ctr">
                      <a:noFill/>
                      <a:prstDash val="solid"/>
                      <a:round/>
                      <a:headEnd type="none" w="med" len="med"/>
                      <a:tailEnd type="none" w="med" len="med"/>
                    </a:lnL>
                    <a:solidFill>
                      <a:schemeClr val="accent1">
                        <a:lumMod val="50000"/>
                      </a:schemeClr>
                    </a:solidFill>
                  </a:tcPr>
                </a:tc>
                <a:tc>
                  <a:txBody>
                    <a:bodyPr/>
                    <a:lstStyle/>
                    <a:p>
                      <a:pPr algn="ctr" fontAlgn="ctr"/>
                      <a:r>
                        <a:rPr lang="en-US" sz="1400" u="none" strike="noStrike" dirty="0" smtClean="0">
                          <a:solidFill>
                            <a:schemeClr val="bg1"/>
                          </a:solidFill>
                          <a:effectLst/>
                        </a:rPr>
                        <a:t>.</a:t>
                      </a:r>
                      <a:r>
                        <a:rPr lang="en-US" sz="1400" u="none" strike="noStrike" dirty="0">
                          <a:solidFill>
                            <a:schemeClr val="bg1"/>
                          </a:solidFill>
                          <a:effectLst/>
                        </a:rPr>
                        <a:t>208</a:t>
                      </a:r>
                      <a:endParaRPr lang="en-US" sz="1400" b="0" i="0" u="none" strike="noStrike" dirty="0">
                        <a:solidFill>
                          <a:schemeClr val="bg1"/>
                        </a:solidFill>
                        <a:effectLst/>
                        <a:latin typeface="Arial" panose="020B0604020202020204" pitchFamily="34" charset="0"/>
                      </a:endParaRPr>
                    </a:p>
                  </a:txBody>
                  <a:tcPr marL="6167" marR="6167" marT="6167" marB="0" anchor="ctr">
                    <a:solidFill>
                      <a:schemeClr val="accent1">
                        <a:lumMod val="50000"/>
                      </a:schemeClr>
                    </a:solidFill>
                  </a:tcPr>
                </a:tc>
                <a:tc>
                  <a:txBody>
                    <a:bodyPr/>
                    <a:lstStyle/>
                    <a:p>
                      <a:pPr algn="ctr" fontAlgn="ctr"/>
                      <a:r>
                        <a:rPr lang="en-US" sz="1400" u="none" strike="noStrike" dirty="0">
                          <a:solidFill>
                            <a:schemeClr val="bg1"/>
                          </a:solidFill>
                          <a:effectLst/>
                        </a:rPr>
                        <a:t>.043</a:t>
                      </a:r>
                      <a:endParaRPr lang="en-US" sz="1400" b="0" i="0" u="none" strike="noStrike" dirty="0">
                        <a:solidFill>
                          <a:schemeClr val="bg1"/>
                        </a:solidFill>
                        <a:effectLst/>
                        <a:latin typeface="Arial" panose="020B0604020202020204" pitchFamily="34" charset="0"/>
                      </a:endParaRPr>
                    </a:p>
                  </a:txBody>
                  <a:tcPr marL="6167" marR="6167" marT="6167" marB="0" anchor="ctr">
                    <a:lnR w="12700" cap="flat" cmpd="sng" algn="ctr">
                      <a:noFill/>
                      <a:prstDash val="solid"/>
                      <a:round/>
                      <a:headEnd type="none" w="med" len="med"/>
                      <a:tailEnd type="none" w="med" len="med"/>
                    </a:lnR>
                    <a:solidFill>
                      <a:schemeClr val="accent1">
                        <a:lumMod val="50000"/>
                      </a:schemeClr>
                    </a:solidFill>
                  </a:tcPr>
                </a:tc>
                <a:extLst>
                  <a:ext uri="{0D108BD9-81ED-4DB2-BD59-A6C34878D82A}">
                    <a16:rowId xmlns:a16="http://schemas.microsoft.com/office/drawing/2014/main" val="10003"/>
                  </a:ext>
                </a:extLst>
              </a:tr>
              <a:tr h="493355">
                <a:tc>
                  <a:txBody>
                    <a:bodyPr/>
                    <a:lstStyle/>
                    <a:p>
                      <a:pPr algn="l" rtl="0" fontAlgn="ctr"/>
                      <a:r>
                        <a:rPr lang="en-US" sz="1600" u="none" strike="noStrike" dirty="0">
                          <a:solidFill>
                            <a:schemeClr val="bg1"/>
                          </a:solidFill>
                          <a:effectLst/>
                        </a:rPr>
                        <a:t>Utility value</a:t>
                      </a:r>
                      <a:endParaRPr lang="en-US" sz="1600" b="0" i="0" u="none" strike="noStrike" dirty="0">
                        <a:solidFill>
                          <a:schemeClr val="bg1"/>
                        </a:solidFill>
                        <a:effectLst/>
                        <a:latin typeface="Times" panose="02020603050405020304" pitchFamily="18" charset="0"/>
                      </a:endParaRPr>
                    </a:p>
                  </a:txBody>
                  <a:tcPr marL="6167" marR="6167" marT="6167" marB="0" anchor="ctr">
                    <a:lnL w="12700" cap="flat" cmpd="sng" algn="ctr">
                      <a:noFill/>
                      <a:prstDash val="solid"/>
                      <a:round/>
                      <a:headEnd type="none" w="med" len="med"/>
                      <a:tailEnd type="none" w="med" len="med"/>
                    </a:lnL>
                    <a:solidFill>
                      <a:schemeClr val="accent1">
                        <a:lumMod val="50000"/>
                      </a:schemeClr>
                    </a:solidFill>
                  </a:tcPr>
                </a:tc>
                <a:tc>
                  <a:txBody>
                    <a:bodyPr/>
                    <a:lstStyle/>
                    <a:p>
                      <a:pPr algn="ctr" fontAlgn="ctr"/>
                      <a:r>
                        <a:rPr lang="en-US" sz="1400" u="none" strike="noStrike" dirty="0" smtClean="0">
                          <a:solidFill>
                            <a:schemeClr val="bg1"/>
                          </a:solidFill>
                          <a:effectLst/>
                        </a:rPr>
                        <a:t>.</a:t>
                      </a:r>
                      <a:r>
                        <a:rPr lang="en-US" sz="1400" u="none" strike="noStrike" dirty="0">
                          <a:solidFill>
                            <a:schemeClr val="bg1"/>
                          </a:solidFill>
                          <a:effectLst/>
                        </a:rPr>
                        <a:t>192</a:t>
                      </a:r>
                      <a:endParaRPr lang="en-US" sz="1400" b="0" i="0" u="none" strike="noStrike" dirty="0">
                        <a:solidFill>
                          <a:schemeClr val="bg1"/>
                        </a:solidFill>
                        <a:effectLst/>
                        <a:latin typeface="Arial" panose="020B0604020202020204" pitchFamily="34" charset="0"/>
                      </a:endParaRPr>
                    </a:p>
                  </a:txBody>
                  <a:tcPr marL="6167" marR="6167" marT="6167" marB="0" anchor="ctr">
                    <a:solidFill>
                      <a:schemeClr val="accent1">
                        <a:lumMod val="50000"/>
                      </a:schemeClr>
                    </a:solidFill>
                  </a:tcPr>
                </a:tc>
                <a:tc>
                  <a:txBody>
                    <a:bodyPr/>
                    <a:lstStyle/>
                    <a:p>
                      <a:pPr algn="ctr" fontAlgn="ctr"/>
                      <a:r>
                        <a:rPr lang="en-US" sz="1400" u="none" strike="noStrike">
                          <a:solidFill>
                            <a:schemeClr val="bg1"/>
                          </a:solidFill>
                          <a:effectLst/>
                        </a:rPr>
                        <a:t>.037</a:t>
                      </a:r>
                      <a:endParaRPr lang="en-US" sz="1400" b="0" i="0" u="none" strike="noStrike">
                        <a:solidFill>
                          <a:schemeClr val="bg1"/>
                        </a:solidFill>
                        <a:effectLst/>
                        <a:latin typeface="Arial" panose="020B0604020202020204" pitchFamily="34" charset="0"/>
                      </a:endParaRPr>
                    </a:p>
                  </a:txBody>
                  <a:tcPr marL="6167" marR="6167" marT="6167" marB="0" anchor="ctr">
                    <a:lnR w="12700" cap="flat" cmpd="sng" algn="ctr">
                      <a:noFill/>
                      <a:prstDash val="solid"/>
                      <a:round/>
                      <a:headEnd type="none" w="med" len="med"/>
                      <a:tailEnd type="none" w="med" len="med"/>
                    </a:lnR>
                    <a:solidFill>
                      <a:schemeClr val="accent1">
                        <a:lumMod val="50000"/>
                      </a:schemeClr>
                    </a:solidFill>
                  </a:tcPr>
                </a:tc>
                <a:extLst>
                  <a:ext uri="{0D108BD9-81ED-4DB2-BD59-A6C34878D82A}">
                    <a16:rowId xmlns:a16="http://schemas.microsoft.com/office/drawing/2014/main" val="10004"/>
                  </a:ext>
                </a:extLst>
              </a:tr>
              <a:tr h="394684">
                <a:tc>
                  <a:txBody>
                    <a:bodyPr/>
                    <a:lstStyle/>
                    <a:p>
                      <a:pPr algn="l" rtl="0" fontAlgn="ctr"/>
                      <a:r>
                        <a:rPr lang="en-US" sz="1600" u="none" strike="noStrike">
                          <a:solidFill>
                            <a:schemeClr val="bg1"/>
                          </a:solidFill>
                          <a:effectLst/>
                        </a:rPr>
                        <a:t>Ability beliefs</a:t>
                      </a:r>
                      <a:endParaRPr lang="en-US" sz="1600" b="0" i="0" u="none" strike="noStrike">
                        <a:solidFill>
                          <a:schemeClr val="bg1"/>
                        </a:solidFill>
                        <a:effectLst/>
                        <a:latin typeface="Times" panose="02020603050405020304" pitchFamily="18" charset="0"/>
                      </a:endParaRPr>
                    </a:p>
                  </a:txBody>
                  <a:tcPr marL="6167" marR="6167" marT="6167" marB="0" anchor="ctr">
                    <a:lnL w="12700" cap="flat" cmpd="sng" algn="ctr">
                      <a:noFill/>
                      <a:prstDash val="solid"/>
                      <a:round/>
                      <a:headEnd type="none" w="med" len="med"/>
                      <a:tailEnd type="none" w="med" len="med"/>
                    </a:lnL>
                    <a:solidFill>
                      <a:schemeClr val="accent1">
                        <a:lumMod val="50000"/>
                      </a:schemeClr>
                    </a:solidFill>
                  </a:tcPr>
                </a:tc>
                <a:tc>
                  <a:txBody>
                    <a:bodyPr/>
                    <a:lstStyle/>
                    <a:p>
                      <a:pPr algn="ctr" fontAlgn="ctr"/>
                      <a:r>
                        <a:rPr lang="en-US" sz="1400" u="none" strike="noStrike" dirty="0" smtClean="0">
                          <a:solidFill>
                            <a:schemeClr val="bg1"/>
                          </a:solidFill>
                          <a:effectLst/>
                        </a:rPr>
                        <a:t>.</a:t>
                      </a:r>
                      <a:r>
                        <a:rPr lang="en-US" sz="1400" u="none" strike="noStrike" dirty="0">
                          <a:solidFill>
                            <a:schemeClr val="bg1"/>
                          </a:solidFill>
                          <a:effectLst/>
                        </a:rPr>
                        <a:t>264</a:t>
                      </a:r>
                      <a:endParaRPr lang="en-US" sz="1400" b="0" i="0" u="none" strike="noStrike" dirty="0">
                        <a:solidFill>
                          <a:schemeClr val="bg1"/>
                        </a:solidFill>
                        <a:effectLst/>
                        <a:latin typeface="Arial" panose="020B0604020202020204" pitchFamily="34" charset="0"/>
                      </a:endParaRPr>
                    </a:p>
                  </a:txBody>
                  <a:tcPr marL="6167" marR="6167" marT="6167" marB="0" anchor="ctr">
                    <a:solidFill>
                      <a:schemeClr val="accent1">
                        <a:lumMod val="50000"/>
                      </a:schemeClr>
                    </a:solidFill>
                  </a:tcPr>
                </a:tc>
                <a:tc>
                  <a:txBody>
                    <a:bodyPr/>
                    <a:lstStyle/>
                    <a:p>
                      <a:pPr algn="ctr" fontAlgn="ctr"/>
                      <a:r>
                        <a:rPr lang="en-US" sz="1400" u="none" strike="noStrike" dirty="0">
                          <a:solidFill>
                            <a:schemeClr val="bg1"/>
                          </a:solidFill>
                          <a:effectLst/>
                        </a:rPr>
                        <a:t>.070</a:t>
                      </a:r>
                      <a:endParaRPr lang="en-US" sz="1400" b="0" i="0" u="none" strike="noStrike" dirty="0">
                        <a:solidFill>
                          <a:schemeClr val="bg1"/>
                        </a:solidFill>
                        <a:effectLst/>
                        <a:latin typeface="Arial" panose="020B0604020202020204" pitchFamily="34" charset="0"/>
                      </a:endParaRPr>
                    </a:p>
                  </a:txBody>
                  <a:tcPr marL="6167" marR="6167" marT="6167" marB="0" anchor="ctr">
                    <a:lnR w="12700" cap="flat" cmpd="sng" algn="ctr">
                      <a:noFill/>
                      <a:prstDash val="solid"/>
                      <a:round/>
                      <a:headEnd type="none" w="med" len="med"/>
                      <a:tailEnd type="none" w="med" len="med"/>
                    </a:lnR>
                    <a:solidFill>
                      <a:schemeClr val="accent1">
                        <a:lumMod val="50000"/>
                      </a:schemeClr>
                    </a:solidFill>
                  </a:tcPr>
                </a:tc>
                <a:extLst>
                  <a:ext uri="{0D108BD9-81ED-4DB2-BD59-A6C34878D82A}">
                    <a16:rowId xmlns:a16="http://schemas.microsoft.com/office/drawing/2014/main" val="10005"/>
                  </a:ext>
                </a:extLst>
              </a:tr>
              <a:tr h="394684">
                <a:tc>
                  <a:txBody>
                    <a:bodyPr/>
                    <a:lstStyle/>
                    <a:p>
                      <a:pPr algn="l" rtl="0" fontAlgn="ctr"/>
                      <a:r>
                        <a:rPr lang="en-US" sz="1600" u="none" strike="noStrike" dirty="0">
                          <a:effectLst/>
                        </a:rPr>
                        <a:t>Task difficulty</a:t>
                      </a:r>
                      <a:endParaRPr lang="en-US" sz="1600" b="0" i="0" u="none" strike="noStrike" dirty="0">
                        <a:solidFill>
                          <a:srgbClr val="000000"/>
                        </a:solidFill>
                        <a:effectLst/>
                        <a:latin typeface="Times" panose="02020603050405020304" pitchFamily="18" charset="0"/>
                      </a:endParaRPr>
                    </a:p>
                  </a:txBody>
                  <a:tcPr marL="6167" marR="6167" marT="6167" marB="0" anchor="ctr">
                    <a:lnL w="12700" cap="flat" cmpd="sng" algn="ctr">
                      <a:noFill/>
                      <a:prstDash val="solid"/>
                      <a:round/>
                      <a:headEnd type="none" w="med" len="med"/>
                      <a:tailEnd type="none" w="med" len="med"/>
                    </a:lnL>
                    <a:solidFill>
                      <a:schemeClr val="accent1">
                        <a:lumMod val="90000"/>
                      </a:schemeClr>
                    </a:solidFill>
                  </a:tcPr>
                </a:tc>
                <a:tc>
                  <a:txBody>
                    <a:bodyPr/>
                    <a:lstStyle/>
                    <a:p>
                      <a:pPr algn="ctr" fontAlgn="ctr"/>
                      <a:r>
                        <a:rPr lang="en-US" sz="1400" u="none" strike="noStrike" dirty="0" smtClean="0">
                          <a:effectLst/>
                        </a:rPr>
                        <a:t>.</a:t>
                      </a:r>
                      <a:r>
                        <a:rPr lang="en-US" sz="1400" u="none" strike="noStrike" dirty="0">
                          <a:effectLst/>
                        </a:rPr>
                        <a:t>313</a:t>
                      </a:r>
                      <a:endParaRPr lang="en-US" sz="1400" b="0" i="0" u="none" strike="noStrike" dirty="0">
                        <a:solidFill>
                          <a:srgbClr val="000000"/>
                        </a:solidFill>
                        <a:effectLst/>
                        <a:latin typeface="Arial" panose="020B0604020202020204" pitchFamily="34" charset="0"/>
                      </a:endParaRPr>
                    </a:p>
                  </a:txBody>
                  <a:tcPr marL="6167" marR="6167" marT="6167" marB="0" anchor="ctr">
                    <a:solidFill>
                      <a:schemeClr val="accent1">
                        <a:lumMod val="90000"/>
                      </a:schemeClr>
                    </a:solidFill>
                  </a:tcPr>
                </a:tc>
                <a:tc>
                  <a:txBody>
                    <a:bodyPr/>
                    <a:lstStyle/>
                    <a:p>
                      <a:pPr algn="ctr" fontAlgn="ctr"/>
                      <a:r>
                        <a:rPr lang="en-US" sz="1400" u="none" strike="noStrike">
                          <a:effectLst/>
                        </a:rPr>
                        <a:t>.098</a:t>
                      </a:r>
                      <a:endParaRPr lang="en-US" sz="1400" b="0" i="0" u="none" strike="noStrike">
                        <a:solidFill>
                          <a:srgbClr val="000000"/>
                        </a:solidFill>
                        <a:effectLst/>
                        <a:latin typeface="Arial" panose="020B0604020202020204" pitchFamily="34" charset="0"/>
                      </a:endParaRPr>
                    </a:p>
                  </a:txBody>
                  <a:tcPr marL="6167" marR="6167" marT="6167" marB="0" anchor="ctr">
                    <a:lnR w="12700" cap="flat" cmpd="sng" algn="ctr">
                      <a:noFill/>
                      <a:prstDash val="solid"/>
                      <a:round/>
                      <a:headEnd type="none" w="med" len="med"/>
                      <a:tailEnd type="none" w="med" len="med"/>
                    </a:lnR>
                    <a:solidFill>
                      <a:schemeClr val="accent1">
                        <a:lumMod val="90000"/>
                      </a:schemeClr>
                    </a:solidFill>
                  </a:tcPr>
                </a:tc>
                <a:extLst>
                  <a:ext uri="{0D108BD9-81ED-4DB2-BD59-A6C34878D82A}">
                    <a16:rowId xmlns:a16="http://schemas.microsoft.com/office/drawing/2014/main" val="10006"/>
                  </a:ext>
                </a:extLst>
              </a:tr>
              <a:tr h="400851">
                <a:tc>
                  <a:txBody>
                    <a:bodyPr/>
                    <a:lstStyle/>
                    <a:p>
                      <a:pPr algn="l" rtl="0" fontAlgn="ctr"/>
                      <a:r>
                        <a:rPr lang="en-US" sz="1600" u="none" strike="noStrike">
                          <a:effectLst/>
                        </a:rPr>
                        <a:t>Required effort</a:t>
                      </a:r>
                      <a:endParaRPr lang="en-US" sz="1600" b="0" i="0" u="none" strike="noStrike">
                        <a:solidFill>
                          <a:srgbClr val="000000"/>
                        </a:solidFill>
                        <a:effectLst/>
                        <a:latin typeface="Times" panose="02020603050405020304" pitchFamily="18" charset="0"/>
                      </a:endParaRPr>
                    </a:p>
                  </a:txBody>
                  <a:tcPr marL="6167" marR="6167" marT="6167" marB="0" anchor="ctr">
                    <a:lnL w="12700" cap="flat" cmpd="sng" algn="ctr">
                      <a:noFill/>
                      <a:prstDash val="solid"/>
                      <a:round/>
                      <a:headEnd type="none" w="med" len="med"/>
                      <a:tailEnd type="none" w="med" len="med"/>
                    </a:lnL>
                    <a:solidFill>
                      <a:schemeClr val="accent1">
                        <a:lumMod val="90000"/>
                      </a:schemeClr>
                    </a:solidFill>
                  </a:tcPr>
                </a:tc>
                <a:tc>
                  <a:txBody>
                    <a:bodyPr/>
                    <a:lstStyle/>
                    <a:p>
                      <a:pPr algn="ctr" fontAlgn="ctr"/>
                      <a:r>
                        <a:rPr lang="en-US" sz="1400" u="none" strike="noStrike" dirty="0" smtClean="0">
                          <a:effectLst/>
                        </a:rPr>
                        <a:t>.</a:t>
                      </a:r>
                      <a:r>
                        <a:rPr lang="en-US" sz="1400" u="none" strike="noStrike" dirty="0">
                          <a:effectLst/>
                        </a:rPr>
                        <a:t>240</a:t>
                      </a:r>
                      <a:endParaRPr lang="en-US" sz="1400" b="0" i="0" u="none" strike="noStrike" dirty="0">
                        <a:solidFill>
                          <a:srgbClr val="000000"/>
                        </a:solidFill>
                        <a:effectLst/>
                        <a:latin typeface="Arial" panose="020B0604020202020204" pitchFamily="34" charset="0"/>
                      </a:endParaRPr>
                    </a:p>
                  </a:txBody>
                  <a:tcPr marL="6167" marR="6167" marT="6167" marB="0" anchor="ctr">
                    <a:solidFill>
                      <a:schemeClr val="accent1">
                        <a:lumMod val="90000"/>
                      </a:schemeClr>
                    </a:solidFill>
                  </a:tcPr>
                </a:tc>
                <a:tc>
                  <a:txBody>
                    <a:bodyPr/>
                    <a:lstStyle/>
                    <a:p>
                      <a:pPr algn="ctr" fontAlgn="ctr"/>
                      <a:r>
                        <a:rPr lang="en-US" sz="1400" u="none" strike="noStrike">
                          <a:effectLst/>
                        </a:rPr>
                        <a:t>.058</a:t>
                      </a:r>
                      <a:endParaRPr lang="en-US" sz="1400" b="0" i="0" u="none" strike="noStrike">
                        <a:solidFill>
                          <a:srgbClr val="000000"/>
                        </a:solidFill>
                        <a:effectLst/>
                        <a:latin typeface="Arial" panose="020B0604020202020204" pitchFamily="34" charset="0"/>
                      </a:endParaRPr>
                    </a:p>
                  </a:txBody>
                  <a:tcPr marL="6167" marR="6167" marT="6167" marB="0" anchor="ctr">
                    <a:lnR w="12700" cap="flat" cmpd="sng" algn="ctr">
                      <a:noFill/>
                      <a:prstDash val="solid"/>
                      <a:round/>
                      <a:headEnd type="none" w="med" len="med"/>
                      <a:tailEnd type="none" w="med" len="med"/>
                    </a:lnR>
                    <a:solidFill>
                      <a:schemeClr val="accent1">
                        <a:lumMod val="90000"/>
                      </a:schemeClr>
                    </a:solidFill>
                  </a:tcPr>
                </a:tc>
                <a:extLst>
                  <a:ext uri="{0D108BD9-81ED-4DB2-BD59-A6C34878D82A}">
                    <a16:rowId xmlns:a16="http://schemas.microsoft.com/office/drawing/2014/main" val="10007"/>
                  </a:ext>
                </a:extLst>
              </a:tr>
              <a:tr h="400851">
                <a:tc>
                  <a:txBody>
                    <a:bodyPr/>
                    <a:lstStyle/>
                    <a:p>
                      <a:pPr algn="l" rtl="0" fontAlgn="ctr"/>
                      <a:r>
                        <a:rPr lang="en-US" sz="1600" u="none" strike="noStrike" dirty="0">
                          <a:solidFill>
                            <a:schemeClr val="bg1"/>
                          </a:solidFill>
                          <a:effectLst/>
                        </a:rPr>
                        <a:t>Math ACT score</a:t>
                      </a:r>
                      <a:endParaRPr lang="en-US" sz="1600" b="0" i="0" u="none" strike="noStrike" dirty="0">
                        <a:solidFill>
                          <a:schemeClr val="bg1"/>
                        </a:solidFill>
                        <a:effectLst/>
                        <a:latin typeface="Times" panose="02020603050405020304" pitchFamily="18" charset="0"/>
                      </a:endParaRPr>
                    </a:p>
                  </a:txBody>
                  <a:tcPr marL="6167" marR="6167" marT="6167" marB="0" anchor="ctr">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fontAlgn="ctr"/>
                      <a:r>
                        <a:rPr lang="en-US" sz="1400" u="none" strike="noStrike" dirty="0" smtClean="0">
                          <a:solidFill>
                            <a:schemeClr val="bg1"/>
                          </a:solidFill>
                          <a:effectLst/>
                        </a:rPr>
                        <a:t>.653</a:t>
                      </a:r>
                      <a:endParaRPr lang="en-US" sz="1400" b="0" i="0" u="none" strike="noStrike" dirty="0">
                        <a:solidFill>
                          <a:schemeClr val="bg1"/>
                        </a:solidFill>
                        <a:effectLst/>
                        <a:latin typeface="Arial" panose="020B0604020202020204" pitchFamily="34" charset="0"/>
                      </a:endParaRPr>
                    </a:p>
                  </a:txBody>
                  <a:tcPr marL="6167" marR="6167" marT="6167" marB="0" anchor="ctr">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fontAlgn="ctr"/>
                      <a:r>
                        <a:rPr lang="en-US" sz="1400" u="none" strike="noStrike" dirty="0" smtClean="0">
                          <a:solidFill>
                            <a:schemeClr val="bg1"/>
                          </a:solidFill>
                          <a:effectLst/>
                        </a:rPr>
                        <a:t>.426</a:t>
                      </a:r>
                      <a:endParaRPr lang="en-US" sz="1400" b="0" i="0" u="none" strike="noStrike" dirty="0">
                        <a:solidFill>
                          <a:schemeClr val="bg1"/>
                        </a:solidFill>
                        <a:effectLst/>
                        <a:latin typeface="Arial" panose="020B0604020202020204" pitchFamily="34" charset="0"/>
                      </a:endParaRPr>
                    </a:p>
                  </a:txBody>
                  <a:tcPr marL="6167" marR="6167" marT="6167" marB="0" anchor="ctr">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8"/>
                  </a:ext>
                </a:extLst>
              </a:tr>
            </a:tbl>
          </a:graphicData>
        </a:graphic>
      </p:graphicFrame>
      <p:cxnSp>
        <p:nvCxnSpPr>
          <p:cNvPr id="10" name="Straight Arrow Connector 9"/>
          <p:cNvCxnSpPr/>
          <p:nvPr/>
        </p:nvCxnSpPr>
        <p:spPr bwMode="auto">
          <a:xfrm>
            <a:off x="4724400" y="2280901"/>
            <a:ext cx="228600" cy="76200"/>
          </a:xfrm>
          <a:prstGeom prst="straightConnector1">
            <a:avLst/>
          </a:prstGeom>
          <a:solidFill>
            <a:schemeClr val="accent1"/>
          </a:solidFill>
          <a:ln w="9525" cap="flat" cmpd="sng" algn="ctr">
            <a:solidFill>
              <a:schemeClr val="accent5">
                <a:lumMod val="25000"/>
              </a:schemeClr>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1" name="Straight Arrow Connector 10"/>
          <p:cNvCxnSpPr/>
          <p:nvPr/>
        </p:nvCxnSpPr>
        <p:spPr bwMode="auto">
          <a:xfrm>
            <a:off x="4727713" y="3271630"/>
            <a:ext cx="228600" cy="76200"/>
          </a:xfrm>
          <a:prstGeom prst="straightConnector1">
            <a:avLst/>
          </a:prstGeom>
          <a:solidFill>
            <a:schemeClr val="accent1"/>
          </a:solidFill>
          <a:ln w="9525" cap="flat" cmpd="sng" algn="ctr">
            <a:solidFill>
              <a:schemeClr val="accent5">
                <a:lumMod val="25000"/>
              </a:schemeClr>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2" name="Straight Arrow Connector 11"/>
          <p:cNvCxnSpPr/>
          <p:nvPr/>
        </p:nvCxnSpPr>
        <p:spPr bwMode="auto">
          <a:xfrm>
            <a:off x="4724400" y="3652630"/>
            <a:ext cx="228600" cy="76200"/>
          </a:xfrm>
          <a:prstGeom prst="straightConnector1">
            <a:avLst/>
          </a:prstGeom>
          <a:solidFill>
            <a:schemeClr val="accent1"/>
          </a:solidFill>
          <a:ln w="9525" cap="flat" cmpd="sng" algn="ctr">
            <a:solidFill>
              <a:schemeClr val="accent5">
                <a:lumMod val="25000"/>
              </a:schemeClr>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3" name="Straight Arrow Connector 12"/>
          <p:cNvCxnSpPr/>
          <p:nvPr/>
        </p:nvCxnSpPr>
        <p:spPr bwMode="auto">
          <a:xfrm>
            <a:off x="4724400" y="3943350"/>
            <a:ext cx="228600" cy="76200"/>
          </a:xfrm>
          <a:prstGeom prst="straightConnector1">
            <a:avLst/>
          </a:prstGeom>
          <a:solidFill>
            <a:schemeClr val="accent1"/>
          </a:solidFill>
          <a:ln w="9525" cap="flat" cmpd="sng" algn="ctr">
            <a:solidFill>
              <a:schemeClr val="accent5">
                <a:lumMod val="25000"/>
              </a:schemeClr>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aphicFrame>
        <p:nvGraphicFramePr>
          <p:cNvPr id="15" name="Table 14"/>
          <p:cNvGraphicFramePr>
            <a:graphicFrameLocks noGrp="1"/>
          </p:cNvGraphicFramePr>
          <p:nvPr>
            <p:extLst>
              <p:ext uri="{D42A27DB-BD31-4B8C-83A1-F6EECF244321}">
                <p14:modId xmlns:p14="http://schemas.microsoft.com/office/powerpoint/2010/main" val="1645341848"/>
              </p:ext>
            </p:extLst>
          </p:nvPr>
        </p:nvGraphicFramePr>
        <p:xfrm>
          <a:off x="628650" y="1370013"/>
          <a:ext cx="3886201" cy="1406554"/>
        </p:xfrm>
        <a:graphic>
          <a:graphicData uri="http://schemas.openxmlformats.org/drawingml/2006/table">
            <a:tbl>
              <a:tblPr>
                <a:tableStyleId>{5C22544A-7EE6-4342-B048-85BDC9FD1C3A}</a:tableStyleId>
              </a:tblPr>
              <a:tblGrid>
                <a:gridCol w="1934308">
                  <a:extLst>
                    <a:ext uri="{9D8B030D-6E8A-4147-A177-3AD203B41FA5}">
                      <a16:colId xmlns:a16="http://schemas.microsoft.com/office/drawing/2014/main" val="20000"/>
                    </a:ext>
                  </a:extLst>
                </a:gridCol>
                <a:gridCol w="1107832">
                  <a:extLst>
                    <a:ext uri="{9D8B030D-6E8A-4147-A177-3AD203B41FA5}">
                      <a16:colId xmlns:a16="http://schemas.microsoft.com/office/drawing/2014/main" val="20001"/>
                    </a:ext>
                  </a:extLst>
                </a:gridCol>
                <a:gridCol w="844061">
                  <a:extLst>
                    <a:ext uri="{9D8B030D-6E8A-4147-A177-3AD203B41FA5}">
                      <a16:colId xmlns:a16="http://schemas.microsoft.com/office/drawing/2014/main" val="20002"/>
                    </a:ext>
                  </a:extLst>
                </a:gridCol>
              </a:tblGrid>
              <a:tr h="129506">
                <a:tc>
                  <a:txBody>
                    <a:bodyPr/>
                    <a:lstStyle/>
                    <a:p>
                      <a:pPr algn="l" rtl="0" fontAlgn="ctr"/>
                      <a:r>
                        <a:rPr lang="en-US" sz="1600" b="1" u="none" strike="noStrike" dirty="0">
                          <a:effectLst/>
                        </a:rPr>
                        <a:t> </a:t>
                      </a:r>
                      <a:endParaRPr lang="en-US" sz="1600" b="1" i="0" u="none" strike="noStrike" dirty="0">
                        <a:solidFill>
                          <a:srgbClr val="000000"/>
                        </a:solidFill>
                        <a:effectLst/>
                        <a:latin typeface="Times" panose="02020603050405020304" pitchFamily="18" charset="0"/>
                      </a:endParaRPr>
                    </a:p>
                  </a:txBody>
                  <a:tcPr marL="6167" marR="6167" marT="6167" marB="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rPr>
                        <a:t>R</a:t>
                      </a:r>
                      <a:endParaRPr lang="en-US" sz="1400" b="1" i="0" u="none" strike="noStrike" dirty="0">
                        <a:solidFill>
                          <a:srgbClr val="000000"/>
                        </a:solidFill>
                        <a:effectLst/>
                        <a:latin typeface="Arial" panose="020B0604020202020204" pitchFamily="34" charset="0"/>
                      </a:endParaRPr>
                    </a:p>
                  </a:txBody>
                  <a:tcPr marL="6167" marR="6167" marT="6167"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rPr>
                        <a:t>R</a:t>
                      </a:r>
                      <a:r>
                        <a:rPr lang="en-US" sz="1400" b="1" u="none" strike="noStrike" baseline="30000" dirty="0">
                          <a:effectLst/>
                        </a:rPr>
                        <a:t>2</a:t>
                      </a:r>
                      <a:endParaRPr lang="en-US" sz="1400" b="1" i="0" u="none" strike="noStrike" baseline="30000" dirty="0">
                        <a:solidFill>
                          <a:srgbClr val="000000"/>
                        </a:solidFill>
                        <a:effectLst/>
                        <a:latin typeface="Arial" panose="020B0604020202020204" pitchFamily="34" charset="0"/>
                      </a:endParaRPr>
                    </a:p>
                  </a:txBody>
                  <a:tcPr marL="6167" marR="6167" marT="6167" marB="0" anchor="b">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35673">
                <a:tc>
                  <a:txBody>
                    <a:bodyPr/>
                    <a:lstStyle/>
                    <a:p>
                      <a:pPr algn="l" rtl="0" fontAlgn="ctr"/>
                      <a:r>
                        <a:rPr lang="en-US" sz="1600" u="none" strike="noStrike" dirty="0">
                          <a:solidFill>
                            <a:schemeClr val="tx1"/>
                          </a:solidFill>
                          <a:effectLst/>
                        </a:rPr>
                        <a:t>Math anxiety</a:t>
                      </a:r>
                      <a:endParaRPr lang="en-US" sz="1600" b="0" i="0" u="none" strike="noStrike" dirty="0">
                        <a:solidFill>
                          <a:schemeClr val="tx1"/>
                        </a:solidFill>
                        <a:effectLst/>
                        <a:latin typeface="Times" panose="02020603050405020304" pitchFamily="18" charset="0"/>
                      </a:endParaRPr>
                    </a:p>
                  </a:txBody>
                  <a:tcPr marL="6167" marR="6167" marT="6167" marB="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lumMod val="90000"/>
                      </a:schemeClr>
                    </a:solidFill>
                  </a:tcPr>
                </a:tc>
                <a:tc>
                  <a:txBody>
                    <a:bodyPr/>
                    <a:lstStyle/>
                    <a:p>
                      <a:pPr algn="ctr" fontAlgn="ctr"/>
                      <a:r>
                        <a:rPr lang="en-US" sz="1400" u="none" strike="noStrike" kern="1200" dirty="0" smtClean="0">
                          <a:solidFill>
                            <a:schemeClr val="tx1"/>
                          </a:solidFill>
                          <a:effectLst/>
                          <a:latin typeface="+mn-lt"/>
                          <a:ea typeface="+mn-ea"/>
                          <a:cs typeface="+mn-cs"/>
                        </a:rPr>
                        <a:t>.</a:t>
                      </a:r>
                      <a:r>
                        <a:rPr lang="en-US" sz="1400" u="none" strike="noStrike" kern="1200" dirty="0">
                          <a:solidFill>
                            <a:schemeClr val="tx1"/>
                          </a:solidFill>
                          <a:effectLst/>
                          <a:latin typeface="+mn-lt"/>
                          <a:ea typeface="+mn-ea"/>
                          <a:cs typeface="+mn-cs"/>
                        </a:rPr>
                        <a:t>213</a:t>
                      </a:r>
                    </a:p>
                  </a:txBody>
                  <a:tcPr marL="6167" marR="6167" marT="6167" marB="0" anchor="ctr">
                    <a:lnT w="12700" cap="flat" cmpd="sng" algn="ctr">
                      <a:solidFill>
                        <a:schemeClr val="tx1"/>
                      </a:solidFill>
                      <a:prstDash val="solid"/>
                      <a:round/>
                      <a:headEnd type="none" w="med" len="med"/>
                      <a:tailEnd type="none" w="med" len="med"/>
                    </a:lnT>
                    <a:solidFill>
                      <a:schemeClr val="accent1">
                        <a:lumMod val="90000"/>
                      </a:schemeClr>
                    </a:solidFill>
                  </a:tcPr>
                </a:tc>
                <a:tc>
                  <a:txBody>
                    <a:bodyPr/>
                    <a:lstStyle/>
                    <a:p>
                      <a:pPr algn="ctr" fontAlgn="ctr"/>
                      <a:r>
                        <a:rPr lang="en-US" sz="1400" u="none" strike="noStrike" kern="1200">
                          <a:solidFill>
                            <a:schemeClr val="tx1"/>
                          </a:solidFill>
                          <a:effectLst/>
                          <a:latin typeface="+mn-lt"/>
                          <a:ea typeface="+mn-ea"/>
                          <a:cs typeface="+mn-cs"/>
                        </a:rPr>
                        <a:t>.046</a:t>
                      </a:r>
                    </a:p>
                  </a:txBody>
                  <a:tcPr marL="6167" marR="6167" marT="6167" marB="0"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90000"/>
                      </a:schemeClr>
                    </a:solidFill>
                  </a:tcPr>
                </a:tc>
                <a:extLst>
                  <a:ext uri="{0D108BD9-81ED-4DB2-BD59-A6C34878D82A}">
                    <a16:rowId xmlns:a16="http://schemas.microsoft.com/office/drawing/2014/main" val="10001"/>
                  </a:ext>
                </a:extLst>
              </a:tr>
              <a:tr h="302180">
                <a:tc>
                  <a:txBody>
                    <a:bodyPr/>
                    <a:lstStyle/>
                    <a:p>
                      <a:pPr algn="l" rtl="0" fontAlgn="ctr"/>
                      <a:r>
                        <a:rPr lang="en-US" sz="1600" b="0" i="0" u="none" strike="noStrike" dirty="0" smtClean="0">
                          <a:solidFill>
                            <a:schemeClr val="tx1"/>
                          </a:solidFill>
                          <a:effectLst/>
                          <a:latin typeface="Times" panose="02020603050405020304" pitchFamily="18" charset="0"/>
                        </a:rPr>
                        <a:t>Math test</a:t>
                      </a:r>
                      <a:r>
                        <a:rPr lang="en-US" sz="1600" b="0" i="0" u="none" strike="noStrike" baseline="0" dirty="0" smtClean="0">
                          <a:solidFill>
                            <a:schemeClr val="tx1"/>
                          </a:solidFill>
                          <a:effectLst/>
                          <a:latin typeface="Times" panose="02020603050405020304" pitchFamily="18" charset="0"/>
                        </a:rPr>
                        <a:t> anxiety</a:t>
                      </a:r>
                    </a:p>
                  </a:txBody>
                  <a:tcPr marL="6167" marR="6167" marT="6167" marB="0" anchor="ctr">
                    <a:lnL w="12700" cap="flat" cmpd="sng" algn="ctr">
                      <a:noFill/>
                      <a:prstDash val="solid"/>
                      <a:round/>
                      <a:headEnd type="none" w="med" len="med"/>
                      <a:tailEnd type="none" w="med" len="med"/>
                    </a:lnL>
                    <a:solidFill>
                      <a:schemeClr val="accent1">
                        <a:lumMod val="90000"/>
                      </a:schemeClr>
                    </a:solidFill>
                  </a:tcPr>
                </a:tc>
                <a:tc>
                  <a:txBody>
                    <a:bodyPr/>
                    <a:lstStyle/>
                    <a:p>
                      <a:pPr algn="ctr" fontAlgn="ctr"/>
                      <a:r>
                        <a:rPr lang="en-US" sz="1400" u="none" strike="noStrike" kern="1200" dirty="0" smtClean="0">
                          <a:solidFill>
                            <a:schemeClr val="tx1"/>
                          </a:solidFill>
                          <a:effectLst/>
                          <a:latin typeface="+mn-lt"/>
                          <a:ea typeface="+mn-ea"/>
                          <a:cs typeface="+mn-cs"/>
                        </a:rPr>
                        <a:t>.199</a:t>
                      </a:r>
                      <a:endParaRPr lang="en-US" sz="1400" u="none" strike="noStrike" kern="1200" dirty="0">
                        <a:solidFill>
                          <a:schemeClr val="tx1"/>
                        </a:solidFill>
                        <a:effectLst/>
                        <a:latin typeface="+mn-lt"/>
                        <a:ea typeface="+mn-ea"/>
                        <a:cs typeface="+mn-cs"/>
                      </a:endParaRPr>
                    </a:p>
                  </a:txBody>
                  <a:tcPr marL="6167" marR="6167" marT="6167" marB="0" anchor="ctr">
                    <a:solidFill>
                      <a:schemeClr val="accent1">
                        <a:lumMod val="90000"/>
                      </a:schemeClr>
                    </a:solidFill>
                  </a:tcPr>
                </a:tc>
                <a:tc>
                  <a:txBody>
                    <a:bodyPr/>
                    <a:lstStyle/>
                    <a:p>
                      <a:pPr algn="ctr" fontAlgn="ctr"/>
                      <a:r>
                        <a:rPr lang="en-US" sz="1400" u="none" strike="noStrike" kern="1200" dirty="0" smtClean="0">
                          <a:solidFill>
                            <a:schemeClr val="tx1"/>
                          </a:solidFill>
                          <a:effectLst/>
                          <a:latin typeface="+mn-lt"/>
                          <a:ea typeface="+mn-ea"/>
                          <a:cs typeface="+mn-cs"/>
                        </a:rPr>
                        <a:t>.039</a:t>
                      </a:r>
                      <a:endParaRPr lang="en-US" sz="1400" u="none" strike="noStrike" kern="1200" dirty="0">
                        <a:solidFill>
                          <a:schemeClr val="tx1"/>
                        </a:solidFill>
                        <a:effectLst/>
                        <a:latin typeface="+mn-lt"/>
                        <a:ea typeface="+mn-ea"/>
                        <a:cs typeface="+mn-cs"/>
                      </a:endParaRPr>
                    </a:p>
                  </a:txBody>
                  <a:tcPr marL="6167" marR="6167" marT="6167" marB="0" anchor="ctr">
                    <a:lnR w="12700" cap="flat" cmpd="sng" algn="ctr">
                      <a:noFill/>
                      <a:prstDash val="solid"/>
                      <a:round/>
                      <a:headEnd type="none" w="med" len="med"/>
                      <a:tailEnd type="none" w="med" len="med"/>
                    </a:lnR>
                    <a:solidFill>
                      <a:schemeClr val="accent1">
                        <a:lumMod val="90000"/>
                      </a:schemeClr>
                    </a:solidFill>
                  </a:tcPr>
                </a:tc>
                <a:extLst>
                  <a:ext uri="{0D108BD9-81ED-4DB2-BD59-A6C34878D82A}">
                    <a16:rowId xmlns:a16="http://schemas.microsoft.com/office/drawing/2014/main" val="10002"/>
                  </a:ext>
                </a:extLst>
              </a:tr>
              <a:tr h="302180">
                <a:tc>
                  <a:txBody>
                    <a:bodyPr/>
                    <a:lstStyle/>
                    <a:p>
                      <a:pPr algn="l" rtl="0" fontAlgn="ctr"/>
                      <a:r>
                        <a:rPr lang="en-US" sz="1600" b="0" i="0" u="none" strike="noStrike" dirty="0" smtClean="0">
                          <a:solidFill>
                            <a:schemeClr val="tx1"/>
                          </a:solidFill>
                          <a:effectLst/>
                          <a:latin typeface="Times" panose="02020603050405020304" pitchFamily="18" charset="0"/>
                        </a:rPr>
                        <a:t>Numerical task anxiety</a:t>
                      </a:r>
                      <a:endParaRPr lang="en-US" sz="1600" b="0" i="0" u="none" strike="noStrike" dirty="0">
                        <a:solidFill>
                          <a:schemeClr val="tx1"/>
                        </a:solidFill>
                        <a:effectLst/>
                        <a:latin typeface="Times" panose="02020603050405020304" pitchFamily="18" charset="0"/>
                      </a:endParaRPr>
                    </a:p>
                  </a:txBody>
                  <a:tcPr marL="6167" marR="6167" marT="6167" marB="0" anchor="ctr">
                    <a:lnL w="12700" cap="flat" cmpd="sng" algn="ctr">
                      <a:noFill/>
                      <a:prstDash val="solid"/>
                      <a:round/>
                      <a:headEnd type="none" w="med" len="med"/>
                      <a:tailEnd type="none" w="med" len="med"/>
                    </a:lnL>
                    <a:solidFill>
                      <a:schemeClr val="accent1">
                        <a:lumMod val="90000"/>
                      </a:schemeClr>
                    </a:solidFill>
                  </a:tcPr>
                </a:tc>
                <a:tc>
                  <a:txBody>
                    <a:bodyPr/>
                    <a:lstStyle/>
                    <a:p>
                      <a:pPr algn="ctr" fontAlgn="ctr"/>
                      <a:r>
                        <a:rPr lang="en-US" sz="1400" u="none" strike="noStrike" kern="1200" dirty="0" smtClean="0">
                          <a:solidFill>
                            <a:schemeClr val="tx1"/>
                          </a:solidFill>
                          <a:effectLst/>
                          <a:latin typeface="+mn-lt"/>
                          <a:ea typeface="+mn-ea"/>
                          <a:cs typeface="+mn-cs"/>
                        </a:rPr>
                        <a:t>.193</a:t>
                      </a:r>
                      <a:endParaRPr lang="en-US" sz="1400" u="none" strike="noStrike" kern="1200" dirty="0">
                        <a:solidFill>
                          <a:schemeClr val="tx1"/>
                        </a:solidFill>
                        <a:effectLst/>
                        <a:latin typeface="+mn-lt"/>
                        <a:ea typeface="+mn-ea"/>
                        <a:cs typeface="+mn-cs"/>
                      </a:endParaRPr>
                    </a:p>
                  </a:txBody>
                  <a:tcPr marL="6167" marR="6167" marT="6167" marB="0" anchor="ctr">
                    <a:solidFill>
                      <a:schemeClr val="accent1">
                        <a:lumMod val="90000"/>
                      </a:schemeClr>
                    </a:solidFill>
                  </a:tcPr>
                </a:tc>
                <a:tc>
                  <a:txBody>
                    <a:bodyPr/>
                    <a:lstStyle/>
                    <a:p>
                      <a:pPr algn="ctr" fontAlgn="ctr"/>
                      <a:r>
                        <a:rPr lang="en-US" sz="1400" u="none" strike="noStrike" kern="1200" dirty="0" smtClean="0">
                          <a:solidFill>
                            <a:schemeClr val="tx1"/>
                          </a:solidFill>
                          <a:effectLst/>
                          <a:latin typeface="+mn-lt"/>
                          <a:ea typeface="+mn-ea"/>
                          <a:cs typeface="+mn-cs"/>
                        </a:rPr>
                        <a:t>.037</a:t>
                      </a:r>
                      <a:endParaRPr lang="en-US" sz="1400" u="none" strike="noStrike" kern="1200" dirty="0">
                        <a:solidFill>
                          <a:schemeClr val="tx1"/>
                        </a:solidFill>
                        <a:effectLst/>
                        <a:latin typeface="+mn-lt"/>
                        <a:ea typeface="+mn-ea"/>
                        <a:cs typeface="+mn-cs"/>
                      </a:endParaRPr>
                    </a:p>
                  </a:txBody>
                  <a:tcPr marL="6167" marR="6167" marT="6167" marB="0" anchor="ctr">
                    <a:lnR w="12700" cap="flat" cmpd="sng" algn="ctr">
                      <a:noFill/>
                      <a:prstDash val="solid"/>
                      <a:round/>
                      <a:headEnd type="none" w="med" len="med"/>
                      <a:tailEnd type="none" w="med" len="med"/>
                    </a:lnR>
                    <a:solidFill>
                      <a:schemeClr val="accent1">
                        <a:lumMod val="90000"/>
                      </a:schemeClr>
                    </a:solidFill>
                  </a:tcPr>
                </a:tc>
                <a:extLst>
                  <a:ext uri="{0D108BD9-81ED-4DB2-BD59-A6C34878D82A}">
                    <a16:rowId xmlns:a16="http://schemas.microsoft.com/office/drawing/2014/main" val="10003"/>
                  </a:ext>
                </a:extLst>
              </a:tr>
              <a:tr h="302180">
                <a:tc>
                  <a:txBody>
                    <a:bodyPr/>
                    <a:lstStyle/>
                    <a:p>
                      <a:pPr algn="l" rtl="0" fontAlgn="ctr"/>
                      <a:r>
                        <a:rPr lang="en-US" sz="1600" b="0" i="0" u="none" strike="noStrike" dirty="0" smtClean="0">
                          <a:solidFill>
                            <a:schemeClr val="tx1"/>
                          </a:solidFill>
                          <a:effectLst/>
                          <a:latin typeface="Times" panose="02020603050405020304" pitchFamily="18" charset="0"/>
                        </a:rPr>
                        <a:t>Math course anxiety</a:t>
                      </a:r>
                      <a:endParaRPr lang="en-US" sz="1600" b="0" i="0" u="none" strike="noStrike" dirty="0">
                        <a:solidFill>
                          <a:schemeClr val="tx1"/>
                        </a:solidFill>
                        <a:effectLst/>
                        <a:latin typeface="Times" panose="02020603050405020304" pitchFamily="18" charset="0"/>
                      </a:endParaRPr>
                    </a:p>
                  </a:txBody>
                  <a:tcPr marL="6167" marR="6167" marT="6167" marB="0" anchor="ctr">
                    <a:lnL w="12700" cap="flat" cmpd="sng" algn="ctr">
                      <a:noFill/>
                      <a:prstDash val="solid"/>
                      <a:round/>
                      <a:headEnd type="none" w="med" len="med"/>
                      <a:tailEnd type="none" w="med" len="med"/>
                    </a:lnL>
                    <a:solidFill>
                      <a:schemeClr val="accent1">
                        <a:lumMod val="90000"/>
                      </a:schemeClr>
                    </a:solidFill>
                  </a:tcPr>
                </a:tc>
                <a:tc>
                  <a:txBody>
                    <a:bodyPr/>
                    <a:lstStyle/>
                    <a:p>
                      <a:pPr algn="ctr" fontAlgn="ctr"/>
                      <a:r>
                        <a:rPr lang="en-US" sz="1400" u="none" strike="noStrike" kern="1200" dirty="0" smtClean="0">
                          <a:solidFill>
                            <a:schemeClr val="tx1"/>
                          </a:solidFill>
                          <a:effectLst/>
                          <a:latin typeface="+mn-lt"/>
                          <a:ea typeface="+mn-ea"/>
                          <a:cs typeface="+mn-cs"/>
                        </a:rPr>
                        <a:t>.127</a:t>
                      </a:r>
                      <a:endParaRPr lang="en-US" sz="1400" u="none" strike="noStrike" kern="1200" dirty="0">
                        <a:solidFill>
                          <a:schemeClr val="tx1"/>
                        </a:solidFill>
                        <a:effectLst/>
                        <a:latin typeface="+mn-lt"/>
                        <a:ea typeface="+mn-ea"/>
                        <a:cs typeface="+mn-cs"/>
                      </a:endParaRPr>
                    </a:p>
                  </a:txBody>
                  <a:tcPr marL="6167" marR="6167" marT="6167" marB="0" anchor="ctr">
                    <a:solidFill>
                      <a:schemeClr val="accent1">
                        <a:lumMod val="90000"/>
                      </a:schemeClr>
                    </a:solidFill>
                  </a:tcPr>
                </a:tc>
                <a:tc>
                  <a:txBody>
                    <a:bodyPr/>
                    <a:lstStyle/>
                    <a:p>
                      <a:pPr algn="ctr" fontAlgn="ctr"/>
                      <a:r>
                        <a:rPr lang="en-US" sz="1400" u="none" strike="noStrike" kern="1200" dirty="0" smtClean="0">
                          <a:solidFill>
                            <a:schemeClr val="tx1"/>
                          </a:solidFill>
                          <a:effectLst/>
                          <a:latin typeface="+mn-lt"/>
                          <a:ea typeface="+mn-ea"/>
                          <a:cs typeface="+mn-cs"/>
                        </a:rPr>
                        <a:t>.016</a:t>
                      </a:r>
                      <a:endParaRPr lang="en-US" sz="1400" u="none" strike="noStrike" kern="1200" dirty="0">
                        <a:solidFill>
                          <a:schemeClr val="tx1"/>
                        </a:solidFill>
                        <a:effectLst/>
                        <a:latin typeface="+mn-lt"/>
                        <a:ea typeface="+mn-ea"/>
                        <a:cs typeface="+mn-cs"/>
                      </a:endParaRPr>
                    </a:p>
                  </a:txBody>
                  <a:tcPr marL="6167" marR="6167" marT="6167" marB="0" anchor="ctr">
                    <a:lnR w="12700" cap="flat" cmpd="sng" algn="ctr">
                      <a:noFill/>
                      <a:prstDash val="solid"/>
                      <a:round/>
                      <a:headEnd type="none" w="med" len="med"/>
                      <a:tailEnd type="none" w="med" len="med"/>
                    </a:lnR>
                    <a:solidFill>
                      <a:schemeClr val="accent1">
                        <a:lumMod val="90000"/>
                      </a:schemeClr>
                    </a:solidFill>
                  </a:tcPr>
                </a:tc>
                <a:extLst>
                  <a:ext uri="{0D108BD9-81ED-4DB2-BD59-A6C34878D82A}">
                    <a16:rowId xmlns:a16="http://schemas.microsoft.com/office/drawing/2014/main" val="10004"/>
                  </a:ext>
                </a:extLst>
              </a:tr>
            </a:tbl>
          </a:graphicData>
        </a:graphic>
      </p:graphicFrame>
      <p:cxnSp>
        <p:nvCxnSpPr>
          <p:cNvPr id="16" name="Straight Arrow Connector 15"/>
          <p:cNvCxnSpPr/>
          <p:nvPr/>
        </p:nvCxnSpPr>
        <p:spPr bwMode="auto">
          <a:xfrm>
            <a:off x="381000" y="1581150"/>
            <a:ext cx="228600" cy="76200"/>
          </a:xfrm>
          <a:prstGeom prst="straightConnector1">
            <a:avLst/>
          </a:prstGeom>
          <a:solidFill>
            <a:schemeClr val="accent1"/>
          </a:solidFill>
          <a:ln w="9525" cap="flat" cmpd="sng" algn="ctr">
            <a:solidFill>
              <a:schemeClr val="accent5">
                <a:lumMod val="25000"/>
              </a:schemeClr>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7" name="Straight Arrow Connector 16"/>
          <p:cNvCxnSpPr/>
          <p:nvPr/>
        </p:nvCxnSpPr>
        <p:spPr bwMode="auto">
          <a:xfrm>
            <a:off x="381000" y="1887542"/>
            <a:ext cx="228600" cy="76200"/>
          </a:xfrm>
          <a:prstGeom prst="straightConnector1">
            <a:avLst/>
          </a:prstGeom>
          <a:solidFill>
            <a:schemeClr val="accent1"/>
          </a:solidFill>
          <a:ln w="9525" cap="flat" cmpd="sng" algn="ctr">
            <a:solidFill>
              <a:schemeClr val="accent5">
                <a:lumMod val="25000"/>
              </a:schemeClr>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8" name="Straight Arrow Connector 17"/>
          <p:cNvCxnSpPr/>
          <p:nvPr/>
        </p:nvCxnSpPr>
        <p:spPr bwMode="auto">
          <a:xfrm>
            <a:off x="381000" y="2193934"/>
            <a:ext cx="228600" cy="76200"/>
          </a:xfrm>
          <a:prstGeom prst="straightConnector1">
            <a:avLst/>
          </a:prstGeom>
          <a:solidFill>
            <a:schemeClr val="accent1"/>
          </a:solidFill>
          <a:ln w="9525" cap="flat" cmpd="sng" algn="ctr">
            <a:solidFill>
              <a:schemeClr val="accent5">
                <a:lumMod val="25000"/>
              </a:schemeClr>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9" name="Straight Arrow Connector 18"/>
          <p:cNvCxnSpPr/>
          <p:nvPr/>
        </p:nvCxnSpPr>
        <p:spPr bwMode="auto">
          <a:xfrm>
            <a:off x="4724400" y="2776265"/>
            <a:ext cx="228600" cy="76200"/>
          </a:xfrm>
          <a:prstGeom prst="straightConnector1">
            <a:avLst/>
          </a:prstGeom>
          <a:solidFill>
            <a:schemeClr val="accent1"/>
          </a:solidFill>
          <a:ln w="9525" cap="flat" cmpd="sng" algn="ctr">
            <a:solidFill>
              <a:schemeClr val="accent5">
                <a:lumMod val="25000"/>
              </a:schemeClr>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3115517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05979"/>
            <a:ext cx="7467600" cy="841771"/>
          </a:xfrm>
        </p:spPr>
        <p:txBody>
          <a:bodyPr/>
          <a:lstStyle/>
          <a:p>
            <a:r>
              <a:rPr lang="en-US" sz="2400" dirty="0"/>
              <a:t>Do motivation and math anxiety differentially predict performance as a function of ability group?</a:t>
            </a:r>
            <a:br>
              <a:rPr lang="en-US" sz="2400" dirty="0"/>
            </a:br>
            <a:endParaRPr lang="en-US" sz="2400" dirty="0"/>
          </a:p>
        </p:txBody>
      </p:sp>
      <p:sp>
        <p:nvSpPr>
          <p:cNvPr id="3" name="Content Placeholder 2"/>
          <p:cNvSpPr>
            <a:spLocks noGrp="1"/>
          </p:cNvSpPr>
          <p:nvPr>
            <p:ph idx="1"/>
          </p:nvPr>
        </p:nvSpPr>
        <p:spPr/>
        <p:txBody>
          <a:bodyPr/>
          <a:lstStyle/>
          <a:p>
            <a:r>
              <a:rPr lang="en-US" dirty="0" smtClean="0"/>
              <a:t>Moderated logistic regression</a:t>
            </a:r>
          </a:p>
          <a:p>
            <a:r>
              <a:rPr lang="en-US" dirty="0" smtClean="0"/>
              <a:t>DV = pass (1)/fail (0)</a:t>
            </a:r>
          </a:p>
          <a:p>
            <a:r>
              <a:rPr lang="en-US" dirty="0" smtClean="0"/>
              <a:t>Utility</a:t>
            </a:r>
            <a:r>
              <a:rPr lang="en-US" dirty="0"/>
              <a:t>, attainment, intrinsic value </a:t>
            </a:r>
            <a:r>
              <a:rPr lang="en-US" dirty="0" smtClean="0"/>
              <a:t>combined</a:t>
            </a:r>
          </a:p>
          <a:p>
            <a:r>
              <a:rPr lang="en-US" dirty="0" smtClean="0"/>
              <a:t>Final model</a:t>
            </a:r>
          </a:p>
          <a:p>
            <a:endParaRPr lang="en-US" dirty="0"/>
          </a:p>
        </p:txBody>
      </p:sp>
    </p:spTree>
    <p:extLst>
      <p:ext uri="{BB962C8B-B14F-4D97-AF65-F5344CB8AC3E}">
        <p14:creationId xmlns:p14="http://schemas.microsoft.com/office/powerpoint/2010/main" val="12111606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346155619"/>
              </p:ext>
            </p:extLst>
          </p:nvPr>
        </p:nvGraphicFramePr>
        <p:xfrm>
          <a:off x="1676400" y="205979"/>
          <a:ext cx="5791200" cy="4388650"/>
        </p:xfrm>
        <a:graphic>
          <a:graphicData uri="http://schemas.openxmlformats.org/drawingml/2006/table">
            <a:tbl>
              <a:tblPr>
                <a:tableStyleId>{5C22544A-7EE6-4342-B048-85BDC9FD1C3A}</a:tableStyleId>
              </a:tblPr>
              <a:tblGrid>
                <a:gridCol w="4437039">
                  <a:extLst>
                    <a:ext uri="{9D8B030D-6E8A-4147-A177-3AD203B41FA5}">
                      <a16:colId xmlns:a16="http://schemas.microsoft.com/office/drawing/2014/main" val="20000"/>
                    </a:ext>
                  </a:extLst>
                </a:gridCol>
                <a:gridCol w="1354161">
                  <a:extLst>
                    <a:ext uri="{9D8B030D-6E8A-4147-A177-3AD203B41FA5}">
                      <a16:colId xmlns:a16="http://schemas.microsoft.com/office/drawing/2014/main" val="20001"/>
                    </a:ext>
                  </a:extLst>
                </a:gridCol>
              </a:tblGrid>
              <a:tr h="313475">
                <a:tc>
                  <a:txBody>
                    <a:bodyPr/>
                    <a:lstStyle/>
                    <a:p>
                      <a:pPr marL="0" marR="0">
                        <a:spcBef>
                          <a:spcPts val="0"/>
                        </a:spcBef>
                        <a:spcAft>
                          <a:spcPts val="0"/>
                        </a:spcAft>
                      </a:pPr>
                      <a:r>
                        <a:rPr lang="en-US" sz="1800" b="1" dirty="0">
                          <a:effectLst/>
                        </a:rPr>
                        <a:t> </a:t>
                      </a:r>
                      <a:endParaRPr lang="en-US" sz="2000" b="1" dirty="0">
                        <a:effectLst/>
                        <a:latin typeface="Times New Roman" panose="02020603050405020304" pitchFamily="18" charset="0"/>
                        <a:ea typeface="Times New Roman" panose="02020603050405020304" pitchFamily="18" charset="0"/>
                      </a:endParaRPr>
                    </a:p>
                  </a:txBody>
                  <a:tcPr marL="68580" marR="6858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b="1" dirty="0" err="1">
                          <a:effectLst/>
                        </a:rPr>
                        <a:t>Exp</a:t>
                      </a:r>
                      <a:r>
                        <a:rPr lang="en-US" sz="1800" b="1" dirty="0">
                          <a:effectLst/>
                        </a:rPr>
                        <a:t> (B)</a:t>
                      </a:r>
                      <a:endParaRPr lang="en-US" sz="2000" b="1" dirty="0">
                        <a:effectLst/>
                        <a:latin typeface="Times New Roman" panose="02020603050405020304" pitchFamily="18" charset="0"/>
                        <a:ea typeface="Times New Roman" panose="02020603050405020304" pitchFamily="18" charset="0"/>
                      </a:endParaRPr>
                    </a:p>
                  </a:txBody>
                  <a:tcPr marL="68580" marR="6858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13475">
                <a:tc>
                  <a:txBody>
                    <a:bodyPr/>
                    <a:lstStyle/>
                    <a:p>
                      <a:pPr marL="0" marR="0">
                        <a:spcBef>
                          <a:spcPts val="0"/>
                        </a:spcBef>
                        <a:spcAft>
                          <a:spcPts val="0"/>
                        </a:spcAft>
                      </a:pPr>
                      <a:r>
                        <a:rPr lang="en-US" sz="1800" dirty="0" smtClean="0">
                          <a:effectLst/>
                        </a:rPr>
                        <a:t>Ability group </a:t>
                      </a:r>
                      <a:r>
                        <a:rPr lang="en-US" sz="1800" dirty="0">
                          <a:effectLst/>
                        </a:rPr>
                        <a:t>(</a:t>
                      </a:r>
                      <a:r>
                        <a:rPr lang="en-US" sz="1800" dirty="0" smtClean="0">
                          <a:effectLst/>
                        </a:rPr>
                        <a:t>low - remedial)</a:t>
                      </a:r>
                      <a:endParaRPr lang="en-US" sz="2000" dirty="0">
                        <a:effectLst/>
                        <a:latin typeface="Times New Roman" panose="02020603050405020304" pitchFamily="18" charset="0"/>
                        <a:ea typeface="Times New Roman" panose="02020603050405020304" pitchFamily="18" charset="0"/>
                      </a:endParaRPr>
                    </a:p>
                  </a:txBody>
                  <a:tcPr marL="68580" marR="68580" marT="0" marB="0" anchor="b">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800">
                          <a:effectLst/>
                        </a:rPr>
                        <a:t>0.68</a:t>
                      </a:r>
                      <a:endParaRPr lang="en-US" sz="2000">
                        <a:effectLst/>
                        <a:latin typeface="Times New Roman" panose="02020603050405020304" pitchFamily="18" charset="0"/>
                        <a:ea typeface="Times New Roman" panose="02020603050405020304" pitchFamily="18" charset="0"/>
                      </a:endParaRPr>
                    </a:p>
                  </a:txBody>
                  <a:tcPr marL="68580" marR="68580" marT="0"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13475">
                <a:tc>
                  <a:txBody>
                    <a:bodyPr/>
                    <a:lstStyle/>
                    <a:p>
                      <a:pPr marL="0" marR="0">
                        <a:spcBef>
                          <a:spcPts val="0"/>
                        </a:spcBef>
                        <a:spcAft>
                          <a:spcPts val="0"/>
                        </a:spcAft>
                      </a:pPr>
                      <a:r>
                        <a:rPr lang="en-US" sz="1800" dirty="0" smtClean="0">
                          <a:effectLst/>
                        </a:rPr>
                        <a:t>Ability group </a:t>
                      </a:r>
                      <a:r>
                        <a:rPr lang="en-US" sz="1800" dirty="0">
                          <a:effectLst/>
                        </a:rPr>
                        <a:t>(high)</a:t>
                      </a:r>
                      <a:endParaRPr lang="en-US" sz="2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800">
                          <a:effectLst/>
                        </a:rPr>
                        <a:t>3.69**</a:t>
                      </a:r>
                      <a:endParaRPr lang="en-US" sz="20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0002"/>
                  </a:ext>
                </a:extLst>
              </a:tr>
              <a:tr h="313475">
                <a:tc>
                  <a:txBody>
                    <a:bodyPr/>
                    <a:lstStyle/>
                    <a:p>
                      <a:pPr marL="0" marR="0">
                        <a:spcBef>
                          <a:spcPts val="0"/>
                        </a:spcBef>
                        <a:spcAft>
                          <a:spcPts val="0"/>
                        </a:spcAft>
                      </a:pPr>
                      <a:r>
                        <a:rPr lang="en-US" sz="1800">
                          <a:effectLst/>
                        </a:rPr>
                        <a:t>Self-efficacy</a:t>
                      </a:r>
                      <a:endParaRPr lang="en-US" sz="20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800">
                          <a:effectLst/>
                        </a:rPr>
                        <a:t>1.64</a:t>
                      </a:r>
                      <a:endParaRPr lang="en-US" sz="20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0003"/>
                  </a:ext>
                </a:extLst>
              </a:tr>
              <a:tr h="313475">
                <a:tc>
                  <a:txBody>
                    <a:bodyPr/>
                    <a:lstStyle/>
                    <a:p>
                      <a:pPr marL="0" marR="0">
                        <a:spcBef>
                          <a:spcPts val="0"/>
                        </a:spcBef>
                        <a:spcAft>
                          <a:spcPts val="0"/>
                        </a:spcAft>
                      </a:pPr>
                      <a:r>
                        <a:rPr lang="en-US" sz="1800">
                          <a:effectLst/>
                        </a:rPr>
                        <a:t>Ability belief</a:t>
                      </a:r>
                      <a:endParaRPr lang="en-US" sz="20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800">
                          <a:effectLst/>
                        </a:rPr>
                        <a:t>4.05**</a:t>
                      </a:r>
                      <a:endParaRPr lang="en-US" sz="20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0004"/>
                  </a:ext>
                </a:extLst>
              </a:tr>
              <a:tr h="313475">
                <a:tc>
                  <a:txBody>
                    <a:bodyPr/>
                    <a:lstStyle/>
                    <a:p>
                      <a:pPr marL="0" marR="0">
                        <a:spcBef>
                          <a:spcPts val="0"/>
                        </a:spcBef>
                        <a:spcAft>
                          <a:spcPts val="0"/>
                        </a:spcAft>
                      </a:pPr>
                      <a:r>
                        <a:rPr lang="en-US" sz="1800">
                          <a:effectLst/>
                        </a:rPr>
                        <a:t>Value</a:t>
                      </a:r>
                      <a:endParaRPr lang="en-US" sz="20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800">
                          <a:effectLst/>
                        </a:rPr>
                        <a:t>0.71</a:t>
                      </a:r>
                      <a:endParaRPr lang="en-US" sz="20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0005"/>
                  </a:ext>
                </a:extLst>
              </a:tr>
              <a:tr h="313475">
                <a:tc>
                  <a:txBody>
                    <a:bodyPr/>
                    <a:lstStyle/>
                    <a:p>
                      <a:pPr marL="0" marR="0">
                        <a:spcBef>
                          <a:spcPts val="0"/>
                        </a:spcBef>
                        <a:spcAft>
                          <a:spcPts val="0"/>
                        </a:spcAft>
                      </a:pPr>
                      <a:r>
                        <a:rPr lang="en-US" sz="1800" dirty="0" smtClean="0">
                          <a:effectLst/>
                        </a:rPr>
                        <a:t>Sex (1 = Female)</a:t>
                      </a:r>
                      <a:endParaRPr lang="en-US" sz="2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800">
                          <a:effectLst/>
                        </a:rPr>
                        <a:t>2.93**</a:t>
                      </a:r>
                      <a:endParaRPr lang="en-US" sz="20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0006"/>
                  </a:ext>
                </a:extLst>
              </a:tr>
              <a:tr h="313475">
                <a:tc>
                  <a:txBody>
                    <a:bodyPr/>
                    <a:lstStyle/>
                    <a:p>
                      <a:pPr marL="0" marR="0">
                        <a:spcBef>
                          <a:spcPts val="0"/>
                        </a:spcBef>
                        <a:spcAft>
                          <a:spcPts val="0"/>
                        </a:spcAft>
                      </a:pPr>
                      <a:r>
                        <a:rPr lang="en-US" sz="1800" dirty="0">
                          <a:effectLst/>
                        </a:rPr>
                        <a:t>Interaction self-efficacy (low)</a:t>
                      </a:r>
                      <a:endParaRPr lang="en-US" sz="2000" dirty="0">
                        <a:effectLst/>
                        <a:latin typeface="Times New Roman" panose="02020603050405020304" pitchFamily="18" charset="0"/>
                        <a:ea typeface="Times New Roman" panose="02020603050405020304" pitchFamily="18" charset="0"/>
                      </a:endParaRPr>
                    </a:p>
                  </a:txBody>
                  <a:tcPr marL="68580" marR="68580" marT="0" marB="0" anchor="b">
                    <a:solidFill>
                      <a:schemeClr val="accent5">
                        <a:lumMod val="75000"/>
                      </a:schemeClr>
                    </a:solidFill>
                  </a:tcPr>
                </a:tc>
                <a:tc>
                  <a:txBody>
                    <a:bodyPr/>
                    <a:lstStyle/>
                    <a:p>
                      <a:pPr marL="0" marR="0" algn="ctr">
                        <a:spcBef>
                          <a:spcPts val="0"/>
                        </a:spcBef>
                        <a:spcAft>
                          <a:spcPts val="0"/>
                        </a:spcAft>
                      </a:pPr>
                      <a:r>
                        <a:rPr lang="en-US" sz="1800">
                          <a:effectLst/>
                        </a:rPr>
                        <a:t>1.00</a:t>
                      </a:r>
                      <a:endParaRPr lang="en-US" sz="2000">
                        <a:effectLst/>
                        <a:latin typeface="Times New Roman" panose="02020603050405020304" pitchFamily="18" charset="0"/>
                        <a:ea typeface="Times New Roman" panose="02020603050405020304" pitchFamily="18" charset="0"/>
                      </a:endParaRPr>
                    </a:p>
                  </a:txBody>
                  <a:tcPr marL="68580" marR="68580" marT="0" marB="0" anchor="b">
                    <a:solidFill>
                      <a:schemeClr val="accent5">
                        <a:lumMod val="75000"/>
                      </a:schemeClr>
                    </a:solidFill>
                  </a:tcPr>
                </a:tc>
                <a:extLst>
                  <a:ext uri="{0D108BD9-81ED-4DB2-BD59-A6C34878D82A}">
                    <a16:rowId xmlns:a16="http://schemas.microsoft.com/office/drawing/2014/main" val="10007"/>
                  </a:ext>
                </a:extLst>
              </a:tr>
              <a:tr h="313475">
                <a:tc>
                  <a:txBody>
                    <a:bodyPr/>
                    <a:lstStyle/>
                    <a:p>
                      <a:pPr marL="0" marR="0">
                        <a:spcBef>
                          <a:spcPts val="0"/>
                        </a:spcBef>
                        <a:spcAft>
                          <a:spcPts val="0"/>
                        </a:spcAft>
                      </a:pPr>
                      <a:r>
                        <a:rPr lang="en-US" sz="1800">
                          <a:effectLst/>
                        </a:rPr>
                        <a:t>Interaction self-efficacy (high)</a:t>
                      </a:r>
                      <a:endParaRPr lang="en-US" sz="2000">
                        <a:effectLst/>
                        <a:latin typeface="Times New Roman" panose="02020603050405020304" pitchFamily="18" charset="0"/>
                        <a:ea typeface="Times New Roman" panose="02020603050405020304" pitchFamily="18" charset="0"/>
                      </a:endParaRPr>
                    </a:p>
                  </a:txBody>
                  <a:tcPr marL="68580" marR="68580" marT="0" marB="0" anchor="b">
                    <a:solidFill>
                      <a:schemeClr val="accent5">
                        <a:lumMod val="75000"/>
                      </a:schemeClr>
                    </a:solidFill>
                  </a:tcPr>
                </a:tc>
                <a:tc>
                  <a:txBody>
                    <a:bodyPr/>
                    <a:lstStyle/>
                    <a:p>
                      <a:pPr marL="0" marR="0" algn="ctr">
                        <a:spcBef>
                          <a:spcPts val="0"/>
                        </a:spcBef>
                        <a:spcAft>
                          <a:spcPts val="0"/>
                        </a:spcAft>
                      </a:pPr>
                      <a:r>
                        <a:rPr lang="en-US" sz="1800">
                          <a:effectLst/>
                        </a:rPr>
                        <a:t>0.22*</a:t>
                      </a:r>
                      <a:endParaRPr lang="en-US" sz="2000">
                        <a:effectLst/>
                        <a:latin typeface="Times New Roman" panose="02020603050405020304" pitchFamily="18" charset="0"/>
                        <a:ea typeface="Times New Roman" panose="02020603050405020304" pitchFamily="18" charset="0"/>
                      </a:endParaRPr>
                    </a:p>
                  </a:txBody>
                  <a:tcPr marL="68580" marR="68580" marT="0" marB="0" anchor="b">
                    <a:solidFill>
                      <a:schemeClr val="accent5">
                        <a:lumMod val="75000"/>
                      </a:schemeClr>
                    </a:solidFill>
                  </a:tcPr>
                </a:tc>
                <a:extLst>
                  <a:ext uri="{0D108BD9-81ED-4DB2-BD59-A6C34878D82A}">
                    <a16:rowId xmlns:a16="http://schemas.microsoft.com/office/drawing/2014/main" val="10008"/>
                  </a:ext>
                </a:extLst>
              </a:tr>
              <a:tr h="313475">
                <a:tc>
                  <a:txBody>
                    <a:bodyPr/>
                    <a:lstStyle/>
                    <a:p>
                      <a:pPr marL="0" marR="0">
                        <a:spcBef>
                          <a:spcPts val="0"/>
                        </a:spcBef>
                        <a:spcAft>
                          <a:spcPts val="0"/>
                        </a:spcAft>
                      </a:pPr>
                      <a:r>
                        <a:rPr lang="en-US" sz="1800">
                          <a:effectLst/>
                        </a:rPr>
                        <a:t>Interaction ability beliefs (low)</a:t>
                      </a:r>
                      <a:endParaRPr lang="en-US" sz="2000">
                        <a:effectLst/>
                        <a:latin typeface="Times New Roman" panose="02020603050405020304" pitchFamily="18" charset="0"/>
                        <a:ea typeface="Times New Roman" panose="02020603050405020304" pitchFamily="18" charset="0"/>
                      </a:endParaRPr>
                    </a:p>
                  </a:txBody>
                  <a:tcPr marL="68580" marR="68580" marT="0" marB="0" anchor="b">
                    <a:solidFill>
                      <a:schemeClr val="accent5">
                        <a:lumMod val="75000"/>
                      </a:schemeClr>
                    </a:solidFill>
                  </a:tcPr>
                </a:tc>
                <a:tc>
                  <a:txBody>
                    <a:bodyPr/>
                    <a:lstStyle/>
                    <a:p>
                      <a:pPr marL="0" marR="0" algn="ctr">
                        <a:spcBef>
                          <a:spcPts val="0"/>
                        </a:spcBef>
                        <a:spcAft>
                          <a:spcPts val="0"/>
                        </a:spcAft>
                      </a:pPr>
                      <a:r>
                        <a:rPr lang="en-US" sz="1800">
                          <a:effectLst/>
                        </a:rPr>
                        <a:t>0.45*</a:t>
                      </a:r>
                      <a:endParaRPr lang="en-US" sz="2000">
                        <a:effectLst/>
                        <a:latin typeface="Times New Roman" panose="02020603050405020304" pitchFamily="18" charset="0"/>
                        <a:ea typeface="Times New Roman" panose="02020603050405020304" pitchFamily="18" charset="0"/>
                      </a:endParaRPr>
                    </a:p>
                  </a:txBody>
                  <a:tcPr marL="68580" marR="68580" marT="0" marB="0" anchor="b">
                    <a:solidFill>
                      <a:schemeClr val="accent5">
                        <a:lumMod val="75000"/>
                      </a:schemeClr>
                    </a:solidFill>
                  </a:tcPr>
                </a:tc>
                <a:extLst>
                  <a:ext uri="{0D108BD9-81ED-4DB2-BD59-A6C34878D82A}">
                    <a16:rowId xmlns:a16="http://schemas.microsoft.com/office/drawing/2014/main" val="10009"/>
                  </a:ext>
                </a:extLst>
              </a:tr>
              <a:tr h="313475">
                <a:tc>
                  <a:txBody>
                    <a:bodyPr/>
                    <a:lstStyle/>
                    <a:p>
                      <a:pPr marL="0" marR="0">
                        <a:spcBef>
                          <a:spcPts val="0"/>
                        </a:spcBef>
                        <a:spcAft>
                          <a:spcPts val="0"/>
                        </a:spcAft>
                      </a:pPr>
                      <a:r>
                        <a:rPr lang="en-US" sz="1800">
                          <a:effectLst/>
                        </a:rPr>
                        <a:t>Interaction ability beliefs (high)</a:t>
                      </a:r>
                      <a:endParaRPr lang="en-US" sz="2000">
                        <a:effectLst/>
                        <a:latin typeface="Times New Roman" panose="02020603050405020304" pitchFamily="18" charset="0"/>
                        <a:ea typeface="Times New Roman" panose="02020603050405020304" pitchFamily="18" charset="0"/>
                      </a:endParaRPr>
                    </a:p>
                  </a:txBody>
                  <a:tcPr marL="68580" marR="68580" marT="0" marB="0" anchor="b">
                    <a:solidFill>
                      <a:schemeClr val="accent5">
                        <a:lumMod val="75000"/>
                      </a:schemeClr>
                    </a:solidFill>
                  </a:tcPr>
                </a:tc>
                <a:tc>
                  <a:txBody>
                    <a:bodyPr/>
                    <a:lstStyle/>
                    <a:p>
                      <a:pPr marL="0" marR="0" algn="ctr">
                        <a:spcBef>
                          <a:spcPts val="0"/>
                        </a:spcBef>
                        <a:spcAft>
                          <a:spcPts val="0"/>
                        </a:spcAft>
                      </a:pPr>
                      <a:r>
                        <a:rPr lang="en-US" sz="1800">
                          <a:effectLst/>
                        </a:rPr>
                        <a:t>1.10</a:t>
                      </a:r>
                      <a:endParaRPr lang="en-US" sz="2000">
                        <a:effectLst/>
                        <a:latin typeface="Times New Roman" panose="02020603050405020304" pitchFamily="18" charset="0"/>
                        <a:ea typeface="Times New Roman" panose="02020603050405020304" pitchFamily="18" charset="0"/>
                      </a:endParaRPr>
                    </a:p>
                  </a:txBody>
                  <a:tcPr marL="68580" marR="68580" marT="0" marB="0" anchor="b">
                    <a:solidFill>
                      <a:schemeClr val="accent5">
                        <a:lumMod val="75000"/>
                      </a:schemeClr>
                    </a:solidFill>
                  </a:tcPr>
                </a:tc>
                <a:extLst>
                  <a:ext uri="{0D108BD9-81ED-4DB2-BD59-A6C34878D82A}">
                    <a16:rowId xmlns:a16="http://schemas.microsoft.com/office/drawing/2014/main" val="10010"/>
                  </a:ext>
                </a:extLst>
              </a:tr>
              <a:tr h="313475">
                <a:tc>
                  <a:txBody>
                    <a:bodyPr/>
                    <a:lstStyle/>
                    <a:p>
                      <a:pPr marL="0" marR="0">
                        <a:spcBef>
                          <a:spcPts val="0"/>
                        </a:spcBef>
                        <a:spcAft>
                          <a:spcPts val="0"/>
                        </a:spcAft>
                      </a:pPr>
                      <a:r>
                        <a:rPr lang="en-US" sz="1800">
                          <a:effectLst/>
                        </a:rPr>
                        <a:t>Interaction value (low)</a:t>
                      </a:r>
                      <a:endParaRPr lang="en-US" sz="2000">
                        <a:effectLst/>
                        <a:latin typeface="Times New Roman" panose="02020603050405020304" pitchFamily="18" charset="0"/>
                        <a:ea typeface="Times New Roman" panose="02020603050405020304" pitchFamily="18" charset="0"/>
                      </a:endParaRPr>
                    </a:p>
                  </a:txBody>
                  <a:tcPr marL="68580" marR="68580" marT="0" marB="0" anchor="b">
                    <a:solidFill>
                      <a:schemeClr val="accent5">
                        <a:lumMod val="75000"/>
                      </a:schemeClr>
                    </a:solidFill>
                  </a:tcPr>
                </a:tc>
                <a:tc>
                  <a:txBody>
                    <a:bodyPr/>
                    <a:lstStyle/>
                    <a:p>
                      <a:pPr marL="0" marR="0" algn="ctr">
                        <a:spcBef>
                          <a:spcPts val="0"/>
                        </a:spcBef>
                        <a:spcAft>
                          <a:spcPts val="0"/>
                        </a:spcAft>
                      </a:pPr>
                      <a:r>
                        <a:rPr lang="en-US" sz="1800">
                          <a:effectLst/>
                        </a:rPr>
                        <a:t>1.54</a:t>
                      </a:r>
                      <a:endParaRPr lang="en-US" sz="2000">
                        <a:effectLst/>
                        <a:latin typeface="Times New Roman" panose="02020603050405020304" pitchFamily="18" charset="0"/>
                        <a:ea typeface="Times New Roman" panose="02020603050405020304" pitchFamily="18" charset="0"/>
                      </a:endParaRPr>
                    </a:p>
                  </a:txBody>
                  <a:tcPr marL="68580" marR="68580" marT="0" marB="0" anchor="b">
                    <a:solidFill>
                      <a:schemeClr val="accent5">
                        <a:lumMod val="75000"/>
                      </a:schemeClr>
                    </a:solidFill>
                  </a:tcPr>
                </a:tc>
                <a:extLst>
                  <a:ext uri="{0D108BD9-81ED-4DB2-BD59-A6C34878D82A}">
                    <a16:rowId xmlns:a16="http://schemas.microsoft.com/office/drawing/2014/main" val="10011"/>
                  </a:ext>
                </a:extLst>
              </a:tr>
              <a:tr h="313475">
                <a:tc>
                  <a:txBody>
                    <a:bodyPr/>
                    <a:lstStyle/>
                    <a:p>
                      <a:pPr marL="0" marR="0">
                        <a:spcBef>
                          <a:spcPts val="0"/>
                        </a:spcBef>
                        <a:spcAft>
                          <a:spcPts val="0"/>
                        </a:spcAft>
                      </a:pPr>
                      <a:r>
                        <a:rPr lang="en-US" sz="1800">
                          <a:effectLst/>
                        </a:rPr>
                        <a:t>Interaction value (high)</a:t>
                      </a:r>
                      <a:endParaRPr lang="en-US" sz="2000">
                        <a:effectLst/>
                        <a:latin typeface="Times New Roman" panose="02020603050405020304" pitchFamily="18" charset="0"/>
                        <a:ea typeface="Times New Roman" panose="02020603050405020304" pitchFamily="18" charset="0"/>
                      </a:endParaRPr>
                    </a:p>
                  </a:txBody>
                  <a:tcPr marL="68580" marR="68580" marT="0" marB="0" anchor="b">
                    <a:solidFill>
                      <a:schemeClr val="accent5">
                        <a:lumMod val="75000"/>
                      </a:schemeClr>
                    </a:solidFill>
                  </a:tcPr>
                </a:tc>
                <a:tc>
                  <a:txBody>
                    <a:bodyPr/>
                    <a:lstStyle/>
                    <a:p>
                      <a:pPr marL="0" marR="0" algn="ctr">
                        <a:spcBef>
                          <a:spcPts val="0"/>
                        </a:spcBef>
                        <a:spcAft>
                          <a:spcPts val="0"/>
                        </a:spcAft>
                      </a:pPr>
                      <a:r>
                        <a:rPr lang="en-US" sz="1800" dirty="0">
                          <a:effectLst/>
                        </a:rPr>
                        <a:t>2.17*</a:t>
                      </a:r>
                      <a:endParaRPr lang="en-US" sz="2000" dirty="0">
                        <a:effectLst/>
                        <a:latin typeface="Times New Roman" panose="02020603050405020304" pitchFamily="18" charset="0"/>
                        <a:ea typeface="Times New Roman" panose="02020603050405020304" pitchFamily="18" charset="0"/>
                      </a:endParaRPr>
                    </a:p>
                  </a:txBody>
                  <a:tcPr marL="68580" marR="68580" marT="0" marB="0" anchor="b">
                    <a:solidFill>
                      <a:schemeClr val="accent5">
                        <a:lumMod val="75000"/>
                      </a:schemeClr>
                    </a:solidFill>
                  </a:tcPr>
                </a:tc>
                <a:extLst>
                  <a:ext uri="{0D108BD9-81ED-4DB2-BD59-A6C34878D82A}">
                    <a16:rowId xmlns:a16="http://schemas.microsoft.com/office/drawing/2014/main" val="10012"/>
                  </a:ext>
                </a:extLst>
              </a:tr>
              <a:tr h="313475">
                <a:tc>
                  <a:txBody>
                    <a:bodyPr/>
                    <a:lstStyle/>
                    <a:p>
                      <a:pPr marL="0" marR="0">
                        <a:spcBef>
                          <a:spcPts val="0"/>
                        </a:spcBef>
                        <a:spcAft>
                          <a:spcPts val="0"/>
                        </a:spcAft>
                      </a:pPr>
                      <a:r>
                        <a:rPr lang="en-US" sz="1800" dirty="0">
                          <a:effectLst/>
                        </a:rPr>
                        <a:t>Constant</a:t>
                      </a:r>
                      <a:endParaRPr lang="en-US" sz="2000" dirty="0">
                        <a:effectLst/>
                        <a:latin typeface="Times New Roman" panose="02020603050405020304" pitchFamily="18" charset="0"/>
                        <a:ea typeface="Times New Roman" panose="02020603050405020304" pitchFamily="18" charset="0"/>
                      </a:endParaRPr>
                    </a:p>
                  </a:txBody>
                  <a:tcPr marL="68580" marR="68580" marT="0" marB="0" anchor="b">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dirty="0">
                          <a:effectLst/>
                        </a:rPr>
                        <a:t>0.85</a:t>
                      </a:r>
                      <a:endParaRPr lang="en-US" sz="2000" dirty="0">
                        <a:effectLst/>
                        <a:latin typeface="Times New Roman" panose="02020603050405020304" pitchFamily="18" charset="0"/>
                        <a:ea typeface="Times New Roman" panose="02020603050405020304" pitchFamily="18" charset="0"/>
                      </a:endParaRPr>
                    </a:p>
                  </a:txBody>
                  <a:tcPr marL="68580" marR="68580" marT="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8421872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Self-efficacy * Ability Group</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895350"/>
            <a:ext cx="4800600" cy="3960495"/>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bwMode="auto">
          <a:xfrm>
            <a:off x="2667000" y="2859616"/>
            <a:ext cx="4419600" cy="0"/>
          </a:xfrm>
          <a:prstGeom prst="line">
            <a:avLst/>
          </a:prstGeom>
          <a:ln>
            <a:headEnd type="none" w="med" len="med"/>
            <a:tailEnd type="none" w="med" len="med"/>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104854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895350"/>
            <a:ext cx="4800600" cy="3960495"/>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Ability Belief * Ability Group</a:t>
            </a:r>
            <a:endParaRPr lang="en-US" dirty="0"/>
          </a:p>
        </p:txBody>
      </p:sp>
      <p:cxnSp>
        <p:nvCxnSpPr>
          <p:cNvPr id="5" name="Straight Connector 4"/>
          <p:cNvCxnSpPr/>
          <p:nvPr/>
        </p:nvCxnSpPr>
        <p:spPr bwMode="auto">
          <a:xfrm>
            <a:off x="2667000" y="2859616"/>
            <a:ext cx="4419600" cy="0"/>
          </a:xfrm>
          <a:prstGeom prst="line">
            <a:avLst/>
          </a:prstGeom>
          <a:ln>
            <a:headEnd type="none" w="med" len="med"/>
            <a:tailEnd type="none" w="med" len="med"/>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530248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895351"/>
            <a:ext cx="4800600" cy="3960494"/>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Value * Ability Group</a:t>
            </a:r>
            <a:endParaRPr lang="en-US" dirty="0"/>
          </a:p>
        </p:txBody>
      </p:sp>
      <p:cxnSp>
        <p:nvCxnSpPr>
          <p:cNvPr id="5" name="Straight Connector 4"/>
          <p:cNvCxnSpPr/>
          <p:nvPr/>
        </p:nvCxnSpPr>
        <p:spPr bwMode="auto">
          <a:xfrm>
            <a:off x="2667000" y="2859616"/>
            <a:ext cx="4419600" cy="0"/>
          </a:xfrm>
          <a:prstGeom prst="line">
            <a:avLst/>
          </a:prstGeom>
          <a:ln>
            <a:headEnd type="none" w="med" len="med"/>
            <a:tailEnd type="none" w="med" len="med"/>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22335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Sum</a:t>
            </a:r>
            <a:endParaRPr lang="en-US" dirty="0"/>
          </a:p>
        </p:txBody>
      </p:sp>
      <p:sp>
        <p:nvSpPr>
          <p:cNvPr id="3" name="Content Placeholder 2"/>
          <p:cNvSpPr>
            <a:spLocks noGrp="1"/>
          </p:cNvSpPr>
          <p:nvPr>
            <p:ph idx="1"/>
          </p:nvPr>
        </p:nvSpPr>
        <p:spPr/>
        <p:txBody>
          <a:bodyPr/>
          <a:lstStyle/>
          <a:p>
            <a:r>
              <a:rPr lang="en-US" sz="1800" dirty="0"/>
              <a:t>S</a:t>
            </a:r>
            <a:r>
              <a:rPr lang="en-US" sz="1800" dirty="0" smtClean="0"/>
              <a:t>elf-efficacy &amp; ability beliefs were </a:t>
            </a:r>
            <a:r>
              <a:rPr lang="en-US" sz="1800" dirty="0"/>
              <a:t>most strongly correlated with both motivation and performance, </a:t>
            </a:r>
            <a:r>
              <a:rPr lang="en-US" sz="1800" dirty="0" smtClean="0"/>
              <a:t>even after </a:t>
            </a:r>
            <a:r>
              <a:rPr lang="en-US" sz="1800" dirty="0"/>
              <a:t>controlling for the effects of task difficulty, </a:t>
            </a:r>
            <a:r>
              <a:rPr lang="en-US" sz="1800" dirty="0" smtClean="0"/>
              <a:t>sex, </a:t>
            </a:r>
            <a:r>
              <a:rPr lang="en-US" sz="1800" dirty="0"/>
              <a:t>effort and prior </a:t>
            </a:r>
            <a:r>
              <a:rPr lang="en-US" sz="1800" dirty="0" smtClean="0"/>
              <a:t>performance</a:t>
            </a:r>
          </a:p>
          <a:p>
            <a:r>
              <a:rPr lang="en-US" sz="1800" dirty="0" smtClean="0"/>
              <a:t>Predicted pattern of anxiety and motivation across ability groups.</a:t>
            </a:r>
          </a:p>
          <a:p>
            <a:r>
              <a:rPr lang="en-US" sz="1800" dirty="0" smtClean="0"/>
              <a:t>Low and average groups less likely to pass than those in the high group</a:t>
            </a:r>
          </a:p>
          <a:p>
            <a:r>
              <a:rPr lang="en-US" sz="1800" dirty="0" smtClean="0"/>
              <a:t>Math </a:t>
            </a:r>
            <a:r>
              <a:rPr lang="en-US" sz="1800" dirty="0"/>
              <a:t>anxiety was not a significant predictor of the likelihood of receiving a satisfactory course grade, either collapsed across or interacting with ability </a:t>
            </a:r>
            <a:r>
              <a:rPr lang="en-US" sz="1800" dirty="0" smtClean="0"/>
              <a:t>groups (ORs = 1).</a:t>
            </a:r>
          </a:p>
          <a:p>
            <a:r>
              <a:rPr lang="en-US" sz="1800" dirty="0" smtClean="0"/>
              <a:t> Relationships of self-efficacy, ability belief, and value with performance varied by ability group.</a:t>
            </a:r>
          </a:p>
          <a:p>
            <a:pPr marL="0" indent="0">
              <a:buNone/>
            </a:pPr>
            <a:endParaRPr lang="en-US" sz="1800" dirty="0"/>
          </a:p>
        </p:txBody>
      </p:sp>
    </p:spTree>
    <p:extLst>
      <p:ext uri="{BB962C8B-B14F-4D97-AF65-F5344CB8AC3E}">
        <p14:creationId xmlns:p14="http://schemas.microsoft.com/office/powerpoint/2010/main" val="24882993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scontent.ffsd1-1.fna.fbcdn.net/v/t1.0-0/s480x480/13428440_10153830749846225_8943622187310575001_n.jpg?oh=70c4234ba49f6e07740430d07d3a6be3&amp;oe=5816C22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184166">
            <a:off x="3419962" y="724218"/>
            <a:ext cx="2654080" cy="35387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614127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05979"/>
            <a:ext cx="7467600" cy="857250"/>
          </a:xfrm>
        </p:spPr>
        <p:txBody>
          <a:bodyPr/>
          <a:lstStyle/>
          <a:p>
            <a:r>
              <a:rPr lang="en-US" sz="2800" dirty="0"/>
              <a:t>How does ability grouping relate to math anxiety and motivation?</a:t>
            </a:r>
            <a:br>
              <a:rPr lang="en-US" sz="2800" dirty="0"/>
            </a:br>
            <a:endParaRPr lang="en-US" sz="2800" dirty="0"/>
          </a:p>
        </p:txBody>
      </p:sp>
      <p:graphicFrame>
        <p:nvGraphicFramePr>
          <p:cNvPr id="4" name="Table 3"/>
          <p:cNvGraphicFramePr>
            <a:graphicFrameLocks noGrp="1"/>
          </p:cNvGraphicFramePr>
          <p:nvPr>
            <p:extLst>
              <p:ext uri="{D42A27DB-BD31-4B8C-83A1-F6EECF244321}">
                <p14:modId xmlns:p14="http://schemas.microsoft.com/office/powerpoint/2010/main" val="786470843"/>
              </p:ext>
            </p:extLst>
          </p:nvPr>
        </p:nvGraphicFramePr>
        <p:xfrm>
          <a:off x="631362" y="1313927"/>
          <a:ext cx="7881275" cy="3374484"/>
        </p:xfrm>
        <a:graphic>
          <a:graphicData uri="http://schemas.openxmlformats.org/drawingml/2006/table">
            <a:tbl>
              <a:tblPr>
                <a:tableStyleId>{5C22544A-7EE6-4342-B048-85BDC9FD1C3A}</a:tableStyleId>
              </a:tblPr>
              <a:tblGrid>
                <a:gridCol w="1354213">
                  <a:extLst>
                    <a:ext uri="{9D8B030D-6E8A-4147-A177-3AD203B41FA5}">
                      <a16:colId xmlns:a16="http://schemas.microsoft.com/office/drawing/2014/main" val="20000"/>
                    </a:ext>
                  </a:extLst>
                </a:gridCol>
                <a:gridCol w="646606">
                  <a:extLst>
                    <a:ext uri="{9D8B030D-6E8A-4147-A177-3AD203B41FA5}">
                      <a16:colId xmlns:a16="http://schemas.microsoft.com/office/drawing/2014/main" val="20001"/>
                    </a:ext>
                  </a:extLst>
                </a:gridCol>
                <a:gridCol w="646606">
                  <a:extLst>
                    <a:ext uri="{9D8B030D-6E8A-4147-A177-3AD203B41FA5}">
                      <a16:colId xmlns:a16="http://schemas.microsoft.com/office/drawing/2014/main" val="20002"/>
                    </a:ext>
                  </a:extLst>
                </a:gridCol>
                <a:gridCol w="719807">
                  <a:extLst>
                    <a:ext uri="{9D8B030D-6E8A-4147-A177-3AD203B41FA5}">
                      <a16:colId xmlns:a16="http://schemas.microsoft.com/office/drawing/2014/main" val="20003"/>
                    </a:ext>
                  </a:extLst>
                </a:gridCol>
                <a:gridCol w="646606">
                  <a:extLst>
                    <a:ext uri="{9D8B030D-6E8A-4147-A177-3AD203B41FA5}">
                      <a16:colId xmlns:a16="http://schemas.microsoft.com/office/drawing/2014/main" val="20004"/>
                    </a:ext>
                  </a:extLst>
                </a:gridCol>
                <a:gridCol w="634406">
                  <a:extLst>
                    <a:ext uri="{9D8B030D-6E8A-4147-A177-3AD203B41FA5}">
                      <a16:colId xmlns:a16="http://schemas.microsoft.com/office/drawing/2014/main" val="20005"/>
                    </a:ext>
                  </a:extLst>
                </a:gridCol>
                <a:gridCol w="634406">
                  <a:extLst>
                    <a:ext uri="{9D8B030D-6E8A-4147-A177-3AD203B41FA5}">
                      <a16:colId xmlns:a16="http://schemas.microsoft.com/office/drawing/2014/main" val="20006"/>
                    </a:ext>
                  </a:extLst>
                </a:gridCol>
                <a:gridCol w="634406">
                  <a:extLst>
                    <a:ext uri="{9D8B030D-6E8A-4147-A177-3AD203B41FA5}">
                      <a16:colId xmlns:a16="http://schemas.microsoft.com/office/drawing/2014/main" val="20007"/>
                    </a:ext>
                  </a:extLst>
                </a:gridCol>
                <a:gridCol w="634406">
                  <a:extLst>
                    <a:ext uri="{9D8B030D-6E8A-4147-A177-3AD203B41FA5}">
                      <a16:colId xmlns:a16="http://schemas.microsoft.com/office/drawing/2014/main" val="20008"/>
                    </a:ext>
                  </a:extLst>
                </a:gridCol>
                <a:gridCol w="634406">
                  <a:extLst>
                    <a:ext uri="{9D8B030D-6E8A-4147-A177-3AD203B41FA5}">
                      <a16:colId xmlns:a16="http://schemas.microsoft.com/office/drawing/2014/main" val="20009"/>
                    </a:ext>
                  </a:extLst>
                </a:gridCol>
                <a:gridCol w="695407">
                  <a:extLst>
                    <a:ext uri="{9D8B030D-6E8A-4147-A177-3AD203B41FA5}">
                      <a16:colId xmlns:a16="http://schemas.microsoft.com/office/drawing/2014/main" val="20010"/>
                    </a:ext>
                  </a:extLst>
                </a:gridCol>
              </a:tblGrid>
              <a:tr h="173242">
                <a:tc gridSpan="11">
                  <a:txBody>
                    <a:bodyPr/>
                    <a:lstStyle/>
                    <a:p>
                      <a:pPr marL="0" marR="0"/>
                      <a:r>
                        <a:rPr lang="en-US" sz="1100" b="1" dirty="0">
                          <a:effectLst/>
                        </a:rPr>
                        <a:t>Overall</a:t>
                      </a:r>
                      <a:r>
                        <a:rPr lang="en-US" sz="1100" dirty="0">
                          <a:effectLst/>
                        </a:rPr>
                        <a:t> correlations for all participants across all ability groups</a:t>
                      </a:r>
                      <a:endParaRPr lang="en-US" sz="1100" dirty="0">
                        <a:effectLst/>
                        <a:latin typeface="Times New Roman" panose="02020603050405020304" pitchFamily="18" charset="0"/>
                        <a:ea typeface="Times New Roman" panose="02020603050405020304" pitchFamily="18" charset="0"/>
                      </a:endParaRPr>
                    </a:p>
                  </a:txBody>
                  <a:tcPr marL="12200" marR="12200" marT="12200" marB="0" anchor="ctr">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95325">
                <a:tc>
                  <a:txBody>
                    <a:bodyPr/>
                    <a:lstStyle/>
                    <a:p>
                      <a:pPr marL="0" marR="0">
                        <a:spcBef>
                          <a:spcPts val="0"/>
                        </a:spcBef>
                        <a:spcAft>
                          <a:spcPts val="0"/>
                        </a:spcAft>
                      </a:pPr>
                      <a:r>
                        <a:rPr lang="en-US" sz="1100" dirty="0">
                          <a:effectLst/>
                        </a:rPr>
                        <a:t> </a:t>
                      </a:r>
                      <a:endParaRPr lang="en-US" sz="1200" dirty="0">
                        <a:effectLst/>
                        <a:latin typeface="Times New Roman" panose="02020603050405020304" pitchFamily="18" charset="0"/>
                        <a:ea typeface="Times New Roman" panose="02020603050405020304" pitchFamily="18" charset="0"/>
                      </a:endParaRPr>
                    </a:p>
                  </a:txBody>
                  <a:tcPr marL="12200" marR="12200" marT="122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a:effectLst/>
                        </a:rPr>
                        <a:t>Math anxiety</a:t>
                      </a:r>
                      <a:endParaRPr lang="en-US" sz="1200">
                        <a:effectLst/>
                        <a:latin typeface="Times New Roman" panose="02020603050405020304" pitchFamily="18" charset="0"/>
                        <a:ea typeface="Times New Roman" panose="02020603050405020304" pitchFamily="18" charset="0"/>
                      </a:endParaRPr>
                    </a:p>
                  </a:txBody>
                  <a:tcPr marL="12200" marR="12200" marT="122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a:effectLst/>
                        </a:rPr>
                        <a:t>Self-efficacy</a:t>
                      </a:r>
                      <a:endParaRPr lang="en-US" sz="1200" dirty="0">
                        <a:effectLst/>
                        <a:latin typeface="Times New Roman" panose="02020603050405020304" pitchFamily="18" charset="0"/>
                        <a:ea typeface="Times New Roman" panose="02020603050405020304" pitchFamily="18" charset="0"/>
                      </a:endParaRPr>
                    </a:p>
                  </a:txBody>
                  <a:tcPr marL="12200" marR="12200" marT="122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a:effectLst/>
                        </a:rPr>
                        <a:t>Attainment value</a:t>
                      </a:r>
                      <a:endParaRPr lang="en-US" sz="1200" dirty="0">
                        <a:effectLst/>
                        <a:latin typeface="Times New Roman" panose="02020603050405020304" pitchFamily="18" charset="0"/>
                        <a:ea typeface="Times New Roman" panose="02020603050405020304" pitchFamily="18" charset="0"/>
                      </a:endParaRPr>
                    </a:p>
                  </a:txBody>
                  <a:tcPr marL="12200" marR="12200" marT="122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a:effectLst/>
                        </a:rPr>
                        <a:t>Intrinsic interest value</a:t>
                      </a:r>
                      <a:endParaRPr lang="en-US" sz="1200">
                        <a:effectLst/>
                        <a:latin typeface="Times New Roman" panose="02020603050405020304" pitchFamily="18" charset="0"/>
                        <a:ea typeface="Times New Roman" panose="02020603050405020304" pitchFamily="18" charset="0"/>
                      </a:endParaRPr>
                    </a:p>
                  </a:txBody>
                  <a:tcPr marL="12200" marR="12200" marT="122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a:effectLst/>
                        </a:rPr>
                        <a:t>Utility value</a:t>
                      </a:r>
                      <a:endParaRPr lang="en-US" sz="1200" dirty="0">
                        <a:effectLst/>
                        <a:latin typeface="Times New Roman" panose="02020603050405020304" pitchFamily="18" charset="0"/>
                        <a:ea typeface="Times New Roman" panose="02020603050405020304" pitchFamily="18" charset="0"/>
                      </a:endParaRPr>
                    </a:p>
                  </a:txBody>
                  <a:tcPr marL="12200" marR="12200" marT="122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a:effectLst/>
                        </a:rPr>
                        <a:t>Ability beliefs</a:t>
                      </a:r>
                      <a:endParaRPr lang="en-US" sz="1200" dirty="0">
                        <a:effectLst/>
                        <a:latin typeface="Times New Roman" panose="02020603050405020304" pitchFamily="18" charset="0"/>
                        <a:ea typeface="Times New Roman" panose="02020603050405020304" pitchFamily="18" charset="0"/>
                      </a:endParaRPr>
                    </a:p>
                  </a:txBody>
                  <a:tcPr marL="12200" marR="12200" marT="122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effectLst/>
                        </a:rPr>
                        <a:t>Sex</a:t>
                      </a:r>
                      <a:endParaRPr lang="en-US" sz="1200" dirty="0">
                        <a:effectLst/>
                      </a:endParaRPr>
                    </a:p>
                    <a:p>
                      <a:pPr marL="0" marR="0" algn="ctr">
                        <a:spcBef>
                          <a:spcPts val="0"/>
                        </a:spcBef>
                        <a:spcAft>
                          <a:spcPts val="0"/>
                        </a:spcAft>
                      </a:pPr>
                      <a:r>
                        <a:rPr lang="en-US" sz="1100" dirty="0">
                          <a:effectLst/>
                        </a:rPr>
                        <a:t>(1=F, 0=M)</a:t>
                      </a:r>
                      <a:endParaRPr lang="en-US" sz="1200" dirty="0">
                        <a:effectLst/>
                        <a:latin typeface="Times New Roman" panose="02020603050405020304" pitchFamily="18" charset="0"/>
                        <a:ea typeface="Times New Roman" panose="02020603050405020304" pitchFamily="18" charset="0"/>
                      </a:endParaRPr>
                    </a:p>
                  </a:txBody>
                  <a:tcPr marL="12200" marR="12200" marT="122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a:effectLst/>
                        </a:rPr>
                        <a:t>Task difficulty</a:t>
                      </a:r>
                      <a:endParaRPr lang="en-US" sz="1200" dirty="0">
                        <a:effectLst/>
                        <a:latin typeface="Times New Roman" panose="02020603050405020304" pitchFamily="18" charset="0"/>
                        <a:ea typeface="Times New Roman" panose="02020603050405020304" pitchFamily="18" charset="0"/>
                      </a:endParaRPr>
                    </a:p>
                  </a:txBody>
                  <a:tcPr marL="12200" marR="12200" marT="122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a:effectLst/>
                        </a:rPr>
                        <a:t>Required effort</a:t>
                      </a:r>
                      <a:endParaRPr lang="en-US" sz="1200" dirty="0">
                        <a:effectLst/>
                        <a:latin typeface="Times New Roman" panose="02020603050405020304" pitchFamily="18" charset="0"/>
                        <a:ea typeface="Times New Roman" panose="02020603050405020304" pitchFamily="18" charset="0"/>
                      </a:endParaRPr>
                    </a:p>
                  </a:txBody>
                  <a:tcPr marL="12200" marR="12200" marT="122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a:effectLst/>
                        </a:rPr>
                        <a:t>Math ACT score</a:t>
                      </a:r>
                      <a:endParaRPr lang="en-US" sz="1200" dirty="0">
                        <a:effectLst/>
                        <a:latin typeface="Times New Roman" panose="02020603050405020304" pitchFamily="18" charset="0"/>
                        <a:ea typeface="Times New Roman" panose="02020603050405020304" pitchFamily="18" charset="0"/>
                      </a:endParaRPr>
                    </a:p>
                  </a:txBody>
                  <a:tcPr marL="12200" marR="12200" marT="122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73242">
                <a:tc>
                  <a:txBody>
                    <a:bodyPr/>
                    <a:lstStyle/>
                    <a:p>
                      <a:pPr marL="0" marR="0">
                        <a:spcBef>
                          <a:spcPts val="0"/>
                        </a:spcBef>
                        <a:spcAft>
                          <a:spcPts val="0"/>
                        </a:spcAft>
                      </a:pPr>
                      <a:r>
                        <a:rPr lang="en-US" sz="1100" dirty="0">
                          <a:effectLst/>
                        </a:rPr>
                        <a:t>Math anxiety</a:t>
                      </a:r>
                      <a:endParaRPr lang="en-US" sz="1200" dirty="0">
                        <a:effectLst/>
                        <a:latin typeface="Times New Roman" panose="02020603050405020304" pitchFamily="18" charset="0"/>
                        <a:ea typeface="Times New Roman" panose="02020603050405020304" pitchFamily="18" charset="0"/>
                      </a:endParaRPr>
                    </a:p>
                  </a:txBody>
                  <a:tcPr marL="12200" marR="12200" marT="12200" marB="0">
                    <a:lnT w="12700" cap="flat" cmpd="sng" algn="ctr">
                      <a:solidFill>
                        <a:schemeClr val="tx1"/>
                      </a:solidFill>
                      <a:prstDash val="solid"/>
                      <a:round/>
                      <a:headEnd type="none" w="med" len="med"/>
                      <a:tailEnd type="none" w="med" len="med"/>
                    </a:lnT>
                  </a:tcPr>
                </a:tc>
                <a:tc>
                  <a:txBody>
                    <a:bodyPr/>
                    <a:lstStyle/>
                    <a:p>
                      <a:pPr marL="0" marR="0" algn="l" defTabSz="457200">
                        <a:spcBef>
                          <a:spcPts val="0"/>
                        </a:spcBef>
                        <a:spcAft>
                          <a:spcPts val="0"/>
                        </a:spcAft>
                        <a:tabLst/>
                      </a:pPr>
                      <a:r>
                        <a:rPr lang="en-US" sz="1100" dirty="0">
                          <a:effectLst/>
                        </a:rPr>
                        <a:t>1</a:t>
                      </a:r>
                      <a:endParaRPr lang="en-US" sz="1200" dirty="0">
                        <a:effectLst/>
                        <a:latin typeface="Times New Roman" panose="02020603050405020304" pitchFamily="18" charset="0"/>
                        <a:ea typeface="Times New Roman" panose="02020603050405020304" pitchFamily="18" charset="0"/>
                      </a:endParaRPr>
                    </a:p>
                  </a:txBody>
                  <a:tcPr marL="182880" marR="12200" marT="12200" marB="0" anchor="ctr">
                    <a:lnT w="12700" cap="flat" cmpd="sng" algn="ctr">
                      <a:solidFill>
                        <a:schemeClr val="tx1"/>
                      </a:solidFill>
                      <a:prstDash val="solid"/>
                      <a:round/>
                      <a:headEnd type="none" w="med" len="med"/>
                      <a:tailEnd type="none" w="med" len="med"/>
                    </a:lnT>
                  </a:tcPr>
                </a:tc>
                <a:tc>
                  <a:txBody>
                    <a:bodyPr/>
                    <a:lstStyle/>
                    <a:p>
                      <a:pPr marL="0" marR="0" algn="l">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182880" marR="12200" marT="12200" marB="0" anchor="ctr">
                    <a:lnT w="12700" cap="flat" cmpd="sng" algn="ctr">
                      <a:solidFill>
                        <a:schemeClr val="tx1"/>
                      </a:solidFill>
                      <a:prstDash val="solid"/>
                      <a:round/>
                      <a:headEnd type="none" w="med" len="med"/>
                      <a:tailEnd type="none" w="med" len="med"/>
                    </a:lnT>
                  </a:tcPr>
                </a:tc>
                <a:tc>
                  <a:txBody>
                    <a:bodyPr/>
                    <a:lstStyle/>
                    <a:p>
                      <a:pPr marL="0" marR="0" algn="l">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182880" marR="12200" marT="12200" marB="0" anchor="ctr">
                    <a:lnT w="12700" cap="flat" cmpd="sng" algn="ctr">
                      <a:solidFill>
                        <a:schemeClr val="tx1"/>
                      </a:solidFill>
                      <a:prstDash val="solid"/>
                      <a:round/>
                      <a:headEnd type="none" w="med" len="med"/>
                      <a:tailEnd type="none" w="med" len="med"/>
                    </a:lnT>
                  </a:tcPr>
                </a:tc>
                <a:tc>
                  <a:txBody>
                    <a:bodyPr/>
                    <a:lstStyle/>
                    <a:p>
                      <a:pPr marL="0" marR="0" algn="l">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182880" marR="12200" marT="12200" marB="0" anchor="ctr">
                    <a:lnT w="12700" cap="flat" cmpd="sng" algn="ctr">
                      <a:solidFill>
                        <a:schemeClr val="tx1"/>
                      </a:solidFill>
                      <a:prstDash val="solid"/>
                      <a:round/>
                      <a:headEnd type="none" w="med" len="med"/>
                      <a:tailEnd type="none" w="med" len="med"/>
                    </a:lnT>
                  </a:tcPr>
                </a:tc>
                <a:tc>
                  <a:txBody>
                    <a:bodyPr/>
                    <a:lstStyle/>
                    <a:p>
                      <a:pPr marL="0" marR="0" algn="l">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182880" marR="12200" marT="12200" marB="0" anchor="ctr">
                    <a:lnT w="12700" cap="flat" cmpd="sng" algn="ctr">
                      <a:solidFill>
                        <a:schemeClr val="tx1"/>
                      </a:solidFill>
                      <a:prstDash val="solid"/>
                      <a:round/>
                      <a:headEnd type="none" w="med" len="med"/>
                      <a:tailEnd type="none" w="med" len="med"/>
                    </a:lnT>
                  </a:tcPr>
                </a:tc>
                <a:tc>
                  <a:txBody>
                    <a:bodyPr/>
                    <a:lstStyle/>
                    <a:p>
                      <a:pPr marL="0" marR="0" algn="l">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182880" marR="12200" marT="12200" marB="0" anchor="ctr">
                    <a:lnT w="12700" cap="flat" cmpd="sng" algn="ctr">
                      <a:solidFill>
                        <a:schemeClr val="tx1"/>
                      </a:solidFill>
                      <a:prstDash val="solid"/>
                      <a:round/>
                      <a:headEnd type="none" w="med" len="med"/>
                      <a:tailEnd type="none" w="med" len="med"/>
                    </a:lnT>
                  </a:tcPr>
                </a:tc>
                <a:tc>
                  <a:txBody>
                    <a:bodyPr/>
                    <a:lstStyle/>
                    <a:p>
                      <a:pPr marL="0" marR="0" algn="l">
                        <a:spcBef>
                          <a:spcPts val="0"/>
                        </a:spcBef>
                        <a:spcAft>
                          <a:spcPts val="0"/>
                        </a:spcAft>
                      </a:pPr>
                      <a:r>
                        <a:rPr lang="en-US" sz="1100" dirty="0">
                          <a:effectLst/>
                        </a:rPr>
                        <a:t> </a:t>
                      </a:r>
                      <a:endParaRPr lang="en-US" sz="1200" dirty="0">
                        <a:effectLst/>
                        <a:latin typeface="Times New Roman" panose="02020603050405020304" pitchFamily="18" charset="0"/>
                        <a:ea typeface="Times New Roman" panose="02020603050405020304" pitchFamily="18" charset="0"/>
                      </a:endParaRPr>
                    </a:p>
                  </a:txBody>
                  <a:tcPr marL="182880" marR="12200" marT="12200" marB="0" anchor="b">
                    <a:lnT w="12700" cap="flat" cmpd="sng" algn="ctr">
                      <a:solidFill>
                        <a:schemeClr val="tx1"/>
                      </a:solidFill>
                      <a:prstDash val="solid"/>
                      <a:round/>
                      <a:headEnd type="none" w="med" len="med"/>
                      <a:tailEnd type="none" w="med" len="med"/>
                    </a:lnT>
                  </a:tcPr>
                </a:tc>
                <a:tc>
                  <a:txBody>
                    <a:bodyPr/>
                    <a:lstStyle/>
                    <a:p>
                      <a:pPr marL="0" marR="0" algn="l">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182880" marR="12200" marT="12200" marB="0" anchor="b">
                    <a:lnT w="12700" cap="flat" cmpd="sng" algn="ctr">
                      <a:solidFill>
                        <a:schemeClr val="tx1"/>
                      </a:solidFill>
                      <a:prstDash val="solid"/>
                      <a:round/>
                      <a:headEnd type="none" w="med" len="med"/>
                      <a:tailEnd type="none" w="med" len="med"/>
                    </a:lnT>
                  </a:tcPr>
                </a:tc>
                <a:tc>
                  <a:txBody>
                    <a:bodyPr/>
                    <a:lstStyle/>
                    <a:p>
                      <a:pPr marL="0" marR="0" algn="l">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182880" marR="12200" marT="12200" marB="0" anchor="b">
                    <a:lnT w="12700" cap="flat" cmpd="sng" algn="ctr">
                      <a:solidFill>
                        <a:schemeClr val="tx1"/>
                      </a:solidFill>
                      <a:prstDash val="solid"/>
                      <a:round/>
                      <a:headEnd type="none" w="med" len="med"/>
                      <a:tailEnd type="none" w="med" len="med"/>
                    </a:lnT>
                  </a:tcPr>
                </a:tc>
                <a:tc>
                  <a:txBody>
                    <a:bodyPr/>
                    <a:lstStyle/>
                    <a:p>
                      <a:pPr marL="0" marR="0" algn="l">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182880" marR="12200" marT="12200"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173242">
                <a:tc>
                  <a:txBody>
                    <a:bodyPr/>
                    <a:lstStyle/>
                    <a:p>
                      <a:pPr marL="0" marR="0">
                        <a:spcBef>
                          <a:spcPts val="0"/>
                        </a:spcBef>
                        <a:spcAft>
                          <a:spcPts val="0"/>
                        </a:spcAft>
                      </a:pPr>
                      <a:r>
                        <a:rPr lang="en-US" sz="1100" dirty="0">
                          <a:effectLst/>
                        </a:rPr>
                        <a:t>Self-efficacy</a:t>
                      </a:r>
                      <a:endParaRPr lang="en-US" sz="1200" dirty="0">
                        <a:effectLst/>
                        <a:latin typeface="Times New Roman" panose="02020603050405020304" pitchFamily="18" charset="0"/>
                        <a:ea typeface="Times New Roman" panose="02020603050405020304" pitchFamily="18" charset="0"/>
                      </a:endParaRPr>
                    </a:p>
                  </a:txBody>
                  <a:tcPr marL="12200" marR="12200" marT="12200" marB="0"/>
                </a:tc>
                <a:tc>
                  <a:txBody>
                    <a:bodyPr/>
                    <a:lstStyle/>
                    <a:p>
                      <a:pPr marL="0" marR="0" algn="l">
                        <a:spcBef>
                          <a:spcPts val="0"/>
                        </a:spcBef>
                        <a:spcAft>
                          <a:spcPts val="0"/>
                        </a:spcAft>
                      </a:pPr>
                      <a:r>
                        <a:rPr lang="en-US" sz="1100" dirty="0">
                          <a:effectLst/>
                        </a:rPr>
                        <a:t>-0.46**</a:t>
                      </a:r>
                      <a:endParaRPr lang="en-US" sz="1200" dirty="0">
                        <a:effectLst/>
                        <a:latin typeface="Times New Roman" panose="02020603050405020304" pitchFamily="18" charset="0"/>
                        <a:ea typeface="Times New Roman" panose="02020603050405020304" pitchFamily="18" charset="0"/>
                      </a:endParaRPr>
                    </a:p>
                  </a:txBody>
                  <a:tcPr marL="182880" marR="12200" marT="12200" marB="0" anchor="ctr"/>
                </a:tc>
                <a:tc>
                  <a:txBody>
                    <a:bodyPr/>
                    <a:lstStyle/>
                    <a:p>
                      <a:pPr marL="0" marR="0" algn="l">
                        <a:spcBef>
                          <a:spcPts val="0"/>
                        </a:spcBef>
                        <a:spcAft>
                          <a:spcPts val="0"/>
                        </a:spcAft>
                      </a:pPr>
                      <a:r>
                        <a:rPr lang="en-US" sz="1100" dirty="0">
                          <a:effectLst/>
                        </a:rPr>
                        <a:t>1</a:t>
                      </a:r>
                      <a:endParaRPr lang="en-US" sz="1200" dirty="0">
                        <a:effectLst/>
                        <a:latin typeface="Times New Roman" panose="02020603050405020304" pitchFamily="18" charset="0"/>
                        <a:ea typeface="Times New Roman" panose="02020603050405020304" pitchFamily="18" charset="0"/>
                      </a:endParaRPr>
                    </a:p>
                  </a:txBody>
                  <a:tcPr marL="182880" marR="12200" marT="12200" marB="0" anchor="ctr"/>
                </a:tc>
                <a:tc>
                  <a:txBody>
                    <a:bodyPr/>
                    <a:lstStyle/>
                    <a:p>
                      <a:pPr marL="0" marR="0" algn="l">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182880" marR="12200" marT="12200" marB="0" anchor="ctr"/>
                </a:tc>
                <a:tc>
                  <a:txBody>
                    <a:bodyPr/>
                    <a:lstStyle/>
                    <a:p>
                      <a:pPr marL="0" marR="0" algn="l">
                        <a:spcBef>
                          <a:spcPts val="0"/>
                        </a:spcBef>
                        <a:spcAft>
                          <a:spcPts val="0"/>
                        </a:spcAft>
                      </a:pPr>
                      <a:r>
                        <a:rPr lang="en-US" sz="1100" dirty="0">
                          <a:effectLst/>
                        </a:rPr>
                        <a:t> </a:t>
                      </a:r>
                      <a:endParaRPr lang="en-US" sz="1200" dirty="0">
                        <a:effectLst/>
                        <a:latin typeface="Times New Roman" panose="02020603050405020304" pitchFamily="18" charset="0"/>
                        <a:ea typeface="Times New Roman" panose="02020603050405020304" pitchFamily="18" charset="0"/>
                      </a:endParaRPr>
                    </a:p>
                  </a:txBody>
                  <a:tcPr marL="182880" marR="12200" marT="12200" marB="0" anchor="ctr"/>
                </a:tc>
                <a:tc>
                  <a:txBody>
                    <a:bodyPr/>
                    <a:lstStyle/>
                    <a:p>
                      <a:pPr marL="0" marR="0" algn="l">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182880" marR="12200" marT="12200" marB="0" anchor="ctr"/>
                </a:tc>
                <a:tc>
                  <a:txBody>
                    <a:bodyPr/>
                    <a:lstStyle/>
                    <a:p>
                      <a:pPr marL="0" marR="0" algn="l">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182880" marR="12200" marT="12200" marB="0" anchor="ctr"/>
                </a:tc>
                <a:tc>
                  <a:txBody>
                    <a:bodyPr/>
                    <a:lstStyle/>
                    <a:p>
                      <a:pPr marL="0" marR="0" algn="l">
                        <a:spcBef>
                          <a:spcPts val="0"/>
                        </a:spcBef>
                        <a:spcAft>
                          <a:spcPts val="0"/>
                        </a:spcAft>
                      </a:pPr>
                      <a:r>
                        <a:rPr lang="en-US" sz="1100" dirty="0">
                          <a:effectLst/>
                        </a:rPr>
                        <a:t> </a:t>
                      </a:r>
                      <a:endParaRPr lang="en-US" sz="1200" dirty="0">
                        <a:effectLst/>
                        <a:latin typeface="Times New Roman" panose="02020603050405020304" pitchFamily="18" charset="0"/>
                        <a:ea typeface="Times New Roman" panose="02020603050405020304" pitchFamily="18" charset="0"/>
                      </a:endParaRPr>
                    </a:p>
                  </a:txBody>
                  <a:tcPr marL="182880" marR="12200" marT="12200" marB="0" anchor="b"/>
                </a:tc>
                <a:tc>
                  <a:txBody>
                    <a:bodyPr/>
                    <a:lstStyle/>
                    <a:p>
                      <a:pPr marL="0" marR="0" algn="l">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182880" marR="12200" marT="12200" marB="0" anchor="b"/>
                </a:tc>
                <a:tc>
                  <a:txBody>
                    <a:bodyPr/>
                    <a:lstStyle/>
                    <a:p>
                      <a:pPr marL="0" marR="0" algn="l">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182880" marR="12200" marT="12200" marB="0" anchor="b"/>
                </a:tc>
                <a:tc>
                  <a:txBody>
                    <a:bodyPr/>
                    <a:lstStyle/>
                    <a:p>
                      <a:pPr marL="0" marR="0" algn="l">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182880" marR="12200" marT="12200" marB="0" anchor="b"/>
                </a:tc>
                <a:extLst>
                  <a:ext uri="{0D108BD9-81ED-4DB2-BD59-A6C34878D82A}">
                    <a16:rowId xmlns:a16="http://schemas.microsoft.com/office/drawing/2014/main" val="10003"/>
                  </a:ext>
                </a:extLst>
              </a:tr>
              <a:tr h="173242">
                <a:tc>
                  <a:txBody>
                    <a:bodyPr/>
                    <a:lstStyle/>
                    <a:p>
                      <a:pPr marL="0" marR="0">
                        <a:spcBef>
                          <a:spcPts val="0"/>
                        </a:spcBef>
                        <a:spcAft>
                          <a:spcPts val="0"/>
                        </a:spcAft>
                      </a:pPr>
                      <a:r>
                        <a:rPr lang="en-US" sz="1100" dirty="0">
                          <a:effectLst/>
                        </a:rPr>
                        <a:t>Attainment value</a:t>
                      </a:r>
                      <a:endParaRPr lang="en-US" sz="1200" dirty="0">
                        <a:effectLst/>
                        <a:latin typeface="Times New Roman" panose="02020603050405020304" pitchFamily="18" charset="0"/>
                        <a:ea typeface="Times New Roman" panose="02020603050405020304" pitchFamily="18" charset="0"/>
                      </a:endParaRPr>
                    </a:p>
                  </a:txBody>
                  <a:tcPr marL="12200" marR="12200" marT="12200" marB="0"/>
                </a:tc>
                <a:tc>
                  <a:txBody>
                    <a:bodyPr/>
                    <a:lstStyle/>
                    <a:p>
                      <a:pPr marL="0" marR="0" algn="l">
                        <a:spcBef>
                          <a:spcPts val="0"/>
                        </a:spcBef>
                        <a:spcAft>
                          <a:spcPts val="0"/>
                        </a:spcAft>
                      </a:pPr>
                      <a:r>
                        <a:rPr lang="en-US" sz="1100" dirty="0">
                          <a:effectLst/>
                        </a:rPr>
                        <a:t>-0.04</a:t>
                      </a:r>
                      <a:endParaRPr lang="en-US" sz="1200" dirty="0">
                        <a:effectLst/>
                        <a:latin typeface="Times New Roman" panose="02020603050405020304" pitchFamily="18" charset="0"/>
                        <a:ea typeface="Times New Roman" panose="02020603050405020304" pitchFamily="18" charset="0"/>
                      </a:endParaRPr>
                    </a:p>
                  </a:txBody>
                  <a:tcPr marL="182880" marR="12200" marT="12200" marB="0" anchor="ctr"/>
                </a:tc>
                <a:tc>
                  <a:txBody>
                    <a:bodyPr/>
                    <a:lstStyle/>
                    <a:p>
                      <a:pPr marL="0" marR="0" algn="l">
                        <a:spcBef>
                          <a:spcPts val="0"/>
                        </a:spcBef>
                        <a:spcAft>
                          <a:spcPts val="0"/>
                        </a:spcAft>
                      </a:pPr>
                      <a:r>
                        <a:rPr lang="en-US" sz="1100" dirty="0">
                          <a:effectLst/>
                        </a:rPr>
                        <a:t>0.32**</a:t>
                      </a:r>
                      <a:endParaRPr lang="en-US" sz="1200" dirty="0">
                        <a:effectLst/>
                        <a:latin typeface="Times New Roman" panose="02020603050405020304" pitchFamily="18" charset="0"/>
                        <a:ea typeface="Times New Roman" panose="02020603050405020304" pitchFamily="18" charset="0"/>
                      </a:endParaRPr>
                    </a:p>
                  </a:txBody>
                  <a:tcPr marL="182880" marR="12200" marT="12200" marB="0" anchor="ctr"/>
                </a:tc>
                <a:tc>
                  <a:txBody>
                    <a:bodyPr/>
                    <a:lstStyle/>
                    <a:p>
                      <a:pPr marL="0" marR="0" algn="l">
                        <a:spcBef>
                          <a:spcPts val="0"/>
                        </a:spcBef>
                        <a:spcAft>
                          <a:spcPts val="0"/>
                        </a:spcAft>
                      </a:pPr>
                      <a:r>
                        <a:rPr lang="en-US" sz="1100">
                          <a:effectLst/>
                        </a:rPr>
                        <a:t>1</a:t>
                      </a:r>
                      <a:endParaRPr lang="en-US" sz="1200">
                        <a:effectLst/>
                        <a:latin typeface="Times New Roman" panose="02020603050405020304" pitchFamily="18" charset="0"/>
                        <a:ea typeface="Times New Roman" panose="02020603050405020304" pitchFamily="18" charset="0"/>
                      </a:endParaRPr>
                    </a:p>
                  </a:txBody>
                  <a:tcPr marL="182880" marR="12200" marT="12200" marB="0" anchor="ctr"/>
                </a:tc>
                <a:tc>
                  <a:txBody>
                    <a:bodyPr/>
                    <a:lstStyle/>
                    <a:p>
                      <a:pPr marL="0" marR="0" algn="l">
                        <a:spcBef>
                          <a:spcPts val="0"/>
                        </a:spcBef>
                        <a:spcAft>
                          <a:spcPts val="0"/>
                        </a:spcAft>
                      </a:pPr>
                      <a:r>
                        <a:rPr lang="en-US" sz="1100" dirty="0">
                          <a:effectLst/>
                        </a:rPr>
                        <a:t> </a:t>
                      </a:r>
                      <a:endParaRPr lang="en-US" sz="1200" dirty="0">
                        <a:effectLst/>
                        <a:latin typeface="Times New Roman" panose="02020603050405020304" pitchFamily="18" charset="0"/>
                        <a:ea typeface="Times New Roman" panose="02020603050405020304" pitchFamily="18" charset="0"/>
                      </a:endParaRPr>
                    </a:p>
                  </a:txBody>
                  <a:tcPr marL="182880" marR="12200" marT="12200" marB="0" anchor="ctr"/>
                </a:tc>
                <a:tc>
                  <a:txBody>
                    <a:bodyPr/>
                    <a:lstStyle/>
                    <a:p>
                      <a:pPr marL="0" marR="0" algn="l">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182880" marR="12200" marT="12200" marB="0" anchor="ctr"/>
                </a:tc>
                <a:tc>
                  <a:txBody>
                    <a:bodyPr/>
                    <a:lstStyle/>
                    <a:p>
                      <a:pPr marL="0" marR="0" algn="l">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182880" marR="12200" marT="12200" marB="0" anchor="ctr"/>
                </a:tc>
                <a:tc>
                  <a:txBody>
                    <a:bodyPr/>
                    <a:lstStyle/>
                    <a:p>
                      <a:pPr marL="0" marR="0" algn="l">
                        <a:spcBef>
                          <a:spcPts val="0"/>
                        </a:spcBef>
                        <a:spcAft>
                          <a:spcPts val="0"/>
                        </a:spcAft>
                      </a:pPr>
                      <a:r>
                        <a:rPr lang="en-US" sz="1100" dirty="0">
                          <a:effectLst/>
                        </a:rPr>
                        <a:t> </a:t>
                      </a:r>
                      <a:endParaRPr lang="en-US" sz="1200" dirty="0">
                        <a:effectLst/>
                        <a:latin typeface="Times New Roman" panose="02020603050405020304" pitchFamily="18" charset="0"/>
                        <a:ea typeface="Times New Roman" panose="02020603050405020304" pitchFamily="18" charset="0"/>
                      </a:endParaRPr>
                    </a:p>
                  </a:txBody>
                  <a:tcPr marL="182880" marR="12200" marT="12200" marB="0" anchor="b"/>
                </a:tc>
                <a:tc>
                  <a:txBody>
                    <a:bodyPr/>
                    <a:lstStyle/>
                    <a:p>
                      <a:pPr marL="0" marR="0" algn="l">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182880" marR="12200" marT="12200" marB="0" anchor="b"/>
                </a:tc>
                <a:tc>
                  <a:txBody>
                    <a:bodyPr/>
                    <a:lstStyle/>
                    <a:p>
                      <a:pPr marL="0" marR="0" algn="l">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182880" marR="12200" marT="12200" marB="0" anchor="b"/>
                </a:tc>
                <a:tc>
                  <a:txBody>
                    <a:bodyPr/>
                    <a:lstStyle/>
                    <a:p>
                      <a:pPr marL="0" marR="0" algn="l">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182880" marR="12200" marT="12200" marB="0" anchor="b"/>
                </a:tc>
                <a:extLst>
                  <a:ext uri="{0D108BD9-81ED-4DB2-BD59-A6C34878D82A}">
                    <a16:rowId xmlns:a16="http://schemas.microsoft.com/office/drawing/2014/main" val="10004"/>
                  </a:ext>
                </a:extLst>
              </a:tr>
              <a:tr h="173242">
                <a:tc>
                  <a:txBody>
                    <a:bodyPr/>
                    <a:lstStyle/>
                    <a:p>
                      <a:pPr marL="0" marR="0">
                        <a:spcBef>
                          <a:spcPts val="0"/>
                        </a:spcBef>
                        <a:spcAft>
                          <a:spcPts val="0"/>
                        </a:spcAft>
                      </a:pPr>
                      <a:r>
                        <a:rPr lang="en-US" sz="1100" dirty="0">
                          <a:effectLst/>
                        </a:rPr>
                        <a:t>Intrinsic interest value</a:t>
                      </a:r>
                      <a:endParaRPr lang="en-US" sz="1200" dirty="0">
                        <a:effectLst/>
                        <a:latin typeface="Times New Roman" panose="02020603050405020304" pitchFamily="18" charset="0"/>
                        <a:ea typeface="Times New Roman" panose="02020603050405020304" pitchFamily="18" charset="0"/>
                      </a:endParaRPr>
                    </a:p>
                  </a:txBody>
                  <a:tcPr marL="12200" marR="12200" marT="12200" marB="0"/>
                </a:tc>
                <a:tc>
                  <a:txBody>
                    <a:bodyPr/>
                    <a:lstStyle/>
                    <a:p>
                      <a:pPr marL="0" marR="0" algn="l">
                        <a:spcBef>
                          <a:spcPts val="0"/>
                        </a:spcBef>
                        <a:spcAft>
                          <a:spcPts val="0"/>
                        </a:spcAft>
                      </a:pPr>
                      <a:r>
                        <a:rPr lang="en-US" sz="1100" dirty="0">
                          <a:effectLst/>
                        </a:rPr>
                        <a:t>-0.29**</a:t>
                      </a:r>
                      <a:endParaRPr lang="en-US" sz="1200" dirty="0">
                        <a:effectLst/>
                        <a:latin typeface="Times New Roman" panose="02020603050405020304" pitchFamily="18" charset="0"/>
                        <a:ea typeface="Times New Roman" panose="02020603050405020304" pitchFamily="18" charset="0"/>
                      </a:endParaRPr>
                    </a:p>
                  </a:txBody>
                  <a:tcPr marL="182880" marR="12200" marT="12200" marB="0" anchor="ctr"/>
                </a:tc>
                <a:tc>
                  <a:txBody>
                    <a:bodyPr/>
                    <a:lstStyle/>
                    <a:p>
                      <a:pPr marL="0" marR="0" algn="l">
                        <a:spcBef>
                          <a:spcPts val="0"/>
                        </a:spcBef>
                        <a:spcAft>
                          <a:spcPts val="0"/>
                        </a:spcAft>
                      </a:pPr>
                      <a:r>
                        <a:rPr lang="en-US" sz="1100" dirty="0">
                          <a:effectLst/>
                        </a:rPr>
                        <a:t>0.41**</a:t>
                      </a:r>
                      <a:endParaRPr lang="en-US" sz="1200" dirty="0">
                        <a:effectLst/>
                        <a:latin typeface="Times New Roman" panose="02020603050405020304" pitchFamily="18" charset="0"/>
                        <a:ea typeface="Times New Roman" panose="02020603050405020304" pitchFamily="18" charset="0"/>
                      </a:endParaRPr>
                    </a:p>
                  </a:txBody>
                  <a:tcPr marL="182880" marR="12200" marT="12200" marB="0" anchor="ctr"/>
                </a:tc>
                <a:tc>
                  <a:txBody>
                    <a:bodyPr/>
                    <a:lstStyle/>
                    <a:p>
                      <a:pPr marL="0" marR="0" algn="l">
                        <a:spcBef>
                          <a:spcPts val="0"/>
                        </a:spcBef>
                        <a:spcAft>
                          <a:spcPts val="0"/>
                        </a:spcAft>
                      </a:pPr>
                      <a:r>
                        <a:rPr lang="en-US" sz="1100" b="1" dirty="0">
                          <a:solidFill>
                            <a:schemeClr val="bg1"/>
                          </a:solidFill>
                          <a:effectLst/>
                        </a:rPr>
                        <a:t>0.49**</a:t>
                      </a:r>
                      <a:endParaRPr lang="en-US" sz="1200" b="1" dirty="0">
                        <a:solidFill>
                          <a:schemeClr val="bg1"/>
                        </a:solidFill>
                        <a:effectLst/>
                        <a:latin typeface="Times New Roman" panose="02020603050405020304" pitchFamily="18" charset="0"/>
                        <a:ea typeface="Times New Roman" panose="02020603050405020304" pitchFamily="18" charset="0"/>
                      </a:endParaRPr>
                    </a:p>
                  </a:txBody>
                  <a:tcPr marL="182880" marR="12200" marT="12200" marB="0" anchor="ctr">
                    <a:solidFill>
                      <a:schemeClr val="accent6">
                        <a:lumMod val="60000"/>
                        <a:lumOff val="40000"/>
                      </a:schemeClr>
                    </a:solidFill>
                  </a:tcPr>
                </a:tc>
                <a:tc>
                  <a:txBody>
                    <a:bodyPr/>
                    <a:lstStyle/>
                    <a:p>
                      <a:pPr marL="0" marR="0" algn="l">
                        <a:spcBef>
                          <a:spcPts val="0"/>
                        </a:spcBef>
                        <a:spcAft>
                          <a:spcPts val="0"/>
                        </a:spcAft>
                      </a:pPr>
                      <a:r>
                        <a:rPr lang="en-US" sz="1100" b="1">
                          <a:solidFill>
                            <a:schemeClr val="bg1"/>
                          </a:solidFill>
                          <a:effectLst/>
                        </a:rPr>
                        <a:t>1</a:t>
                      </a:r>
                      <a:endParaRPr lang="en-US" sz="1200" b="1">
                        <a:solidFill>
                          <a:schemeClr val="bg1"/>
                        </a:solidFill>
                        <a:effectLst/>
                        <a:latin typeface="Times New Roman" panose="02020603050405020304" pitchFamily="18" charset="0"/>
                        <a:ea typeface="Times New Roman" panose="02020603050405020304" pitchFamily="18" charset="0"/>
                      </a:endParaRPr>
                    </a:p>
                  </a:txBody>
                  <a:tcPr marL="182880" marR="12200" marT="12200" marB="0" anchor="ctr">
                    <a:solidFill>
                      <a:schemeClr val="accent6">
                        <a:lumMod val="60000"/>
                        <a:lumOff val="40000"/>
                      </a:schemeClr>
                    </a:solidFill>
                  </a:tcPr>
                </a:tc>
                <a:tc>
                  <a:txBody>
                    <a:bodyPr/>
                    <a:lstStyle/>
                    <a:p>
                      <a:pPr marL="0" marR="0" algn="l">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182880" marR="12200" marT="12200" marB="0" anchor="ctr"/>
                </a:tc>
                <a:tc>
                  <a:txBody>
                    <a:bodyPr/>
                    <a:lstStyle/>
                    <a:p>
                      <a:pPr marL="0" marR="0" algn="l">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182880" marR="12200" marT="12200" marB="0" anchor="ctr"/>
                </a:tc>
                <a:tc>
                  <a:txBody>
                    <a:bodyPr/>
                    <a:lstStyle/>
                    <a:p>
                      <a:pPr marL="0" marR="0" algn="l">
                        <a:spcBef>
                          <a:spcPts val="0"/>
                        </a:spcBef>
                        <a:spcAft>
                          <a:spcPts val="0"/>
                        </a:spcAft>
                      </a:pPr>
                      <a:r>
                        <a:rPr lang="en-US" sz="1100" dirty="0">
                          <a:effectLst/>
                        </a:rPr>
                        <a:t> </a:t>
                      </a:r>
                      <a:endParaRPr lang="en-US" sz="1200" dirty="0">
                        <a:effectLst/>
                        <a:latin typeface="Times New Roman" panose="02020603050405020304" pitchFamily="18" charset="0"/>
                        <a:ea typeface="Times New Roman" panose="02020603050405020304" pitchFamily="18" charset="0"/>
                      </a:endParaRPr>
                    </a:p>
                  </a:txBody>
                  <a:tcPr marL="182880" marR="12200" marT="12200" marB="0" anchor="b"/>
                </a:tc>
                <a:tc>
                  <a:txBody>
                    <a:bodyPr/>
                    <a:lstStyle/>
                    <a:p>
                      <a:pPr marL="0" marR="0" algn="l">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182880" marR="12200" marT="12200" marB="0" anchor="b"/>
                </a:tc>
                <a:tc>
                  <a:txBody>
                    <a:bodyPr/>
                    <a:lstStyle/>
                    <a:p>
                      <a:pPr marL="0" marR="0" algn="l">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182880" marR="12200" marT="12200" marB="0" anchor="b"/>
                </a:tc>
                <a:tc>
                  <a:txBody>
                    <a:bodyPr/>
                    <a:lstStyle/>
                    <a:p>
                      <a:pPr marL="0" marR="0" algn="l">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182880" marR="12200" marT="12200" marB="0" anchor="b"/>
                </a:tc>
                <a:extLst>
                  <a:ext uri="{0D108BD9-81ED-4DB2-BD59-A6C34878D82A}">
                    <a16:rowId xmlns:a16="http://schemas.microsoft.com/office/drawing/2014/main" val="10005"/>
                  </a:ext>
                </a:extLst>
              </a:tr>
              <a:tr h="173242">
                <a:tc>
                  <a:txBody>
                    <a:bodyPr/>
                    <a:lstStyle/>
                    <a:p>
                      <a:pPr marL="0" marR="0">
                        <a:spcBef>
                          <a:spcPts val="0"/>
                        </a:spcBef>
                        <a:spcAft>
                          <a:spcPts val="0"/>
                        </a:spcAft>
                      </a:pPr>
                      <a:r>
                        <a:rPr lang="en-US" sz="1100">
                          <a:effectLst/>
                        </a:rPr>
                        <a:t>Utility value</a:t>
                      </a:r>
                      <a:endParaRPr lang="en-US" sz="1200">
                        <a:effectLst/>
                        <a:latin typeface="Times New Roman" panose="02020603050405020304" pitchFamily="18" charset="0"/>
                        <a:ea typeface="Times New Roman" panose="02020603050405020304" pitchFamily="18" charset="0"/>
                      </a:endParaRPr>
                    </a:p>
                  </a:txBody>
                  <a:tcPr marL="12200" marR="12200" marT="12200" marB="0"/>
                </a:tc>
                <a:tc>
                  <a:txBody>
                    <a:bodyPr/>
                    <a:lstStyle/>
                    <a:p>
                      <a:pPr marL="0" marR="0" algn="l">
                        <a:spcBef>
                          <a:spcPts val="0"/>
                        </a:spcBef>
                        <a:spcAft>
                          <a:spcPts val="0"/>
                        </a:spcAft>
                      </a:pPr>
                      <a:r>
                        <a:rPr lang="en-US" sz="1100" dirty="0">
                          <a:effectLst/>
                        </a:rPr>
                        <a:t>-0.10*</a:t>
                      </a:r>
                      <a:endParaRPr lang="en-US" sz="1200" dirty="0">
                        <a:effectLst/>
                        <a:latin typeface="Times New Roman" panose="02020603050405020304" pitchFamily="18" charset="0"/>
                        <a:ea typeface="Times New Roman" panose="02020603050405020304" pitchFamily="18" charset="0"/>
                      </a:endParaRPr>
                    </a:p>
                  </a:txBody>
                  <a:tcPr marL="182880" marR="12200" marT="12200" marB="0" anchor="ctr"/>
                </a:tc>
                <a:tc>
                  <a:txBody>
                    <a:bodyPr/>
                    <a:lstStyle/>
                    <a:p>
                      <a:pPr marL="0" marR="0" algn="l">
                        <a:spcBef>
                          <a:spcPts val="0"/>
                        </a:spcBef>
                        <a:spcAft>
                          <a:spcPts val="0"/>
                        </a:spcAft>
                      </a:pPr>
                      <a:r>
                        <a:rPr lang="en-US" sz="1100" dirty="0">
                          <a:effectLst/>
                        </a:rPr>
                        <a:t>0.29**</a:t>
                      </a:r>
                      <a:endParaRPr lang="en-US" sz="1200" dirty="0">
                        <a:effectLst/>
                        <a:latin typeface="Times New Roman" panose="02020603050405020304" pitchFamily="18" charset="0"/>
                        <a:ea typeface="Times New Roman" panose="02020603050405020304" pitchFamily="18" charset="0"/>
                      </a:endParaRPr>
                    </a:p>
                  </a:txBody>
                  <a:tcPr marL="182880" marR="12200" marT="12200" marB="0" anchor="ctr"/>
                </a:tc>
                <a:tc>
                  <a:txBody>
                    <a:bodyPr/>
                    <a:lstStyle/>
                    <a:p>
                      <a:pPr marL="0" marR="0" algn="l">
                        <a:spcBef>
                          <a:spcPts val="0"/>
                        </a:spcBef>
                        <a:spcAft>
                          <a:spcPts val="0"/>
                        </a:spcAft>
                      </a:pPr>
                      <a:r>
                        <a:rPr lang="en-US" sz="1100" b="1" dirty="0">
                          <a:solidFill>
                            <a:schemeClr val="bg1"/>
                          </a:solidFill>
                          <a:effectLst/>
                        </a:rPr>
                        <a:t>0.49**</a:t>
                      </a:r>
                      <a:endParaRPr lang="en-US" sz="1200" b="1" dirty="0">
                        <a:solidFill>
                          <a:schemeClr val="bg1"/>
                        </a:solidFill>
                        <a:effectLst/>
                        <a:latin typeface="Times New Roman" panose="02020603050405020304" pitchFamily="18" charset="0"/>
                        <a:ea typeface="Times New Roman" panose="02020603050405020304" pitchFamily="18" charset="0"/>
                      </a:endParaRPr>
                    </a:p>
                  </a:txBody>
                  <a:tcPr marL="182880" marR="12200" marT="12200" marB="0" anchor="ctr">
                    <a:solidFill>
                      <a:schemeClr val="accent6">
                        <a:lumMod val="60000"/>
                        <a:lumOff val="40000"/>
                      </a:schemeClr>
                    </a:solidFill>
                  </a:tcPr>
                </a:tc>
                <a:tc>
                  <a:txBody>
                    <a:bodyPr/>
                    <a:lstStyle/>
                    <a:p>
                      <a:pPr marL="0" marR="0" algn="l">
                        <a:spcBef>
                          <a:spcPts val="0"/>
                        </a:spcBef>
                        <a:spcAft>
                          <a:spcPts val="0"/>
                        </a:spcAft>
                      </a:pPr>
                      <a:r>
                        <a:rPr lang="en-US" sz="1100" b="1" dirty="0">
                          <a:solidFill>
                            <a:schemeClr val="bg1"/>
                          </a:solidFill>
                          <a:effectLst/>
                        </a:rPr>
                        <a:t>0.60**</a:t>
                      </a:r>
                      <a:endParaRPr lang="en-US" sz="1200" b="1" dirty="0">
                        <a:solidFill>
                          <a:schemeClr val="bg1"/>
                        </a:solidFill>
                        <a:effectLst/>
                        <a:latin typeface="Times New Roman" panose="02020603050405020304" pitchFamily="18" charset="0"/>
                        <a:ea typeface="Times New Roman" panose="02020603050405020304" pitchFamily="18" charset="0"/>
                      </a:endParaRPr>
                    </a:p>
                  </a:txBody>
                  <a:tcPr marL="182880" marR="12200" marT="12200" marB="0" anchor="ctr">
                    <a:solidFill>
                      <a:schemeClr val="accent6">
                        <a:lumMod val="60000"/>
                        <a:lumOff val="40000"/>
                      </a:schemeClr>
                    </a:solidFill>
                  </a:tcPr>
                </a:tc>
                <a:tc>
                  <a:txBody>
                    <a:bodyPr/>
                    <a:lstStyle/>
                    <a:p>
                      <a:pPr marL="0" marR="0" algn="l">
                        <a:spcBef>
                          <a:spcPts val="0"/>
                        </a:spcBef>
                        <a:spcAft>
                          <a:spcPts val="0"/>
                        </a:spcAft>
                      </a:pPr>
                      <a:r>
                        <a:rPr lang="en-US" sz="1100" dirty="0">
                          <a:effectLst/>
                        </a:rPr>
                        <a:t>1</a:t>
                      </a:r>
                      <a:endParaRPr lang="en-US" sz="1200" dirty="0">
                        <a:effectLst/>
                        <a:latin typeface="Times New Roman" panose="02020603050405020304" pitchFamily="18" charset="0"/>
                        <a:ea typeface="Times New Roman" panose="02020603050405020304" pitchFamily="18" charset="0"/>
                      </a:endParaRPr>
                    </a:p>
                  </a:txBody>
                  <a:tcPr marL="182880" marR="12200" marT="12200" marB="0" anchor="ctr"/>
                </a:tc>
                <a:tc>
                  <a:txBody>
                    <a:bodyPr/>
                    <a:lstStyle/>
                    <a:p>
                      <a:pPr marL="0" marR="0" algn="l">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182880" marR="12200" marT="12200" marB="0" anchor="ctr"/>
                </a:tc>
                <a:tc>
                  <a:txBody>
                    <a:bodyPr/>
                    <a:lstStyle/>
                    <a:p>
                      <a:pPr marL="0" marR="0" algn="l">
                        <a:spcBef>
                          <a:spcPts val="0"/>
                        </a:spcBef>
                        <a:spcAft>
                          <a:spcPts val="0"/>
                        </a:spcAft>
                      </a:pPr>
                      <a:r>
                        <a:rPr lang="en-US" sz="1100" dirty="0">
                          <a:effectLst/>
                        </a:rPr>
                        <a:t> </a:t>
                      </a:r>
                      <a:endParaRPr lang="en-US" sz="1200" dirty="0">
                        <a:effectLst/>
                        <a:latin typeface="Times New Roman" panose="02020603050405020304" pitchFamily="18" charset="0"/>
                        <a:ea typeface="Times New Roman" panose="02020603050405020304" pitchFamily="18" charset="0"/>
                      </a:endParaRPr>
                    </a:p>
                  </a:txBody>
                  <a:tcPr marL="182880" marR="12200" marT="12200" marB="0" anchor="b"/>
                </a:tc>
                <a:tc>
                  <a:txBody>
                    <a:bodyPr/>
                    <a:lstStyle/>
                    <a:p>
                      <a:pPr marL="0" marR="0" algn="l">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182880" marR="12200" marT="12200" marB="0" anchor="b"/>
                </a:tc>
                <a:tc>
                  <a:txBody>
                    <a:bodyPr/>
                    <a:lstStyle/>
                    <a:p>
                      <a:pPr marL="0" marR="0" algn="l">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182880" marR="12200" marT="12200" marB="0" anchor="b"/>
                </a:tc>
                <a:tc>
                  <a:txBody>
                    <a:bodyPr/>
                    <a:lstStyle/>
                    <a:p>
                      <a:pPr marL="0" marR="0" algn="l">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182880" marR="12200" marT="12200" marB="0" anchor="b"/>
                </a:tc>
                <a:extLst>
                  <a:ext uri="{0D108BD9-81ED-4DB2-BD59-A6C34878D82A}">
                    <a16:rowId xmlns:a16="http://schemas.microsoft.com/office/drawing/2014/main" val="10006"/>
                  </a:ext>
                </a:extLst>
              </a:tr>
              <a:tr h="173242">
                <a:tc>
                  <a:txBody>
                    <a:bodyPr/>
                    <a:lstStyle/>
                    <a:p>
                      <a:pPr marL="0" marR="0">
                        <a:spcBef>
                          <a:spcPts val="0"/>
                        </a:spcBef>
                        <a:spcAft>
                          <a:spcPts val="0"/>
                        </a:spcAft>
                      </a:pPr>
                      <a:r>
                        <a:rPr lang="en-US" sz="1100">
                          <a:effectLst/>
                        </a:rPr>
                        <a:t>Ability beliefs</a:t>
                      </a:r>
                      <a:endParaRPr lang="en-US" sz="1200">
                        <a:effectLst/>
                        <a:latin typeface="Times New Roman" panose="02020603050405020304" pitchFamily="18" charset="0"/>
                        <a:ea typeface="Times New Roman" panose="02020603050405020304" pitchFamily="18" charset="0"/>
                      </a:endParaRPr>
                    </a:p>
                  </a:txBody>
                  <a:tcPr marL="12200" marR="12200" marT="12200" marB="0"/>
                </a:tc>
                <a:tc>
                  <a:txBody>
                    <a:bodyPr/>
                    <a:lstStyle/>
                    <a:p>
                      <a:pPr marL="0" marR="0" algn="l">
                        <a:spcBef>
                          <a:spcPts val="0"/>
                        </a:spcBef>
                        <a:spcAft>
                          <a:spcPts val="0"/>
                        </a:spcAft>
                      </a:pPr>
                      <a:r>
                        <a:rPr lang="en-US" sz="1100" dirty="0">
                          <a:effectLst/>
                        </a:rPr>
                        <a:t>-0.46**</a:t>
                      </a:r>
                      <a:endParaRPr lang="en-US" sz="1200" dirty="0">
                        <a:effectLst/>
                        <a:latin typeface="Times New Roman" panose="02020603050405020304" pitchFamily="18" charset="0"/>
                        <a:ea typeface="Times New Roman" panose="02020603050405020304" pitchFamily="18" charset="0"/>
                      </a:endParaRPr>
                    </a:p>
                  </a:txBody>
                  <a:tcPr marL="182880" marR="12200" marT="12200" marB="0" anchor="ctr"/>
                </a:tc>
                <a:tc>
                  <a:txBody>
                    <a:bodyPr/>
                    <a:lstStyle/>
                    <a:p>
                      <a:pPr marL="0" marR="0" algn="l">
                        <a:spcBef>
                          <a:spcPts val="0"/>
                        </a:spcBef>
                        <a:spcAft>
                          <a:spcPts val="0"/>
                        </a:spcAft>
                      </a:pPr>
                      <a:r>
                        <a:rPr lang="en-US" sz="1100" dirty="0">
                          <a:effectLst/>
                        </a:rPr>
                        <a:t>0.74**</a:t>
                      </a:r>
                      <a:endParaRPr lang="en-US" sz="1200" dirty="0">
                        <a:effectLst/>
                        <a:latin typeface="Times New Roman" panose="02020603050405020304" pitchFamily="18" charset="0"/>
                        <a:ea typeface="Times New Roman" panose="02020603050405020304" pitchFamily="18" charset="0"/>
                      </a:endParaRPr>
                    </a:p>
                  </a:txBody>
                  <a:tcPr marL="182880" marR="12200" marT="12200" marB="0" anchor="ctr"/>
                </a:tc>
                <a:tc>
                  <a:txBody>
                    <a:bodyPr/>
                    <a:lstStyle/>
                    <a:p>
                      <a:pPr marL="0" marR="0" algn="l">
                        <a:spcBef>
                          <a:spcPts val="0"/>
                        </a:spcBef>
                        <a:spcAft>
                          <a:spcPts val="0"/>
                        </a:spcAft>
                      </a:pPr>
                      <a:r>
                        <a:rPr lang="en-US" sz="1100" dirty="0">
                          <a:effectLst/>
                        </a:rPr>
                        <a:t>0.39**</a:t>
                      </a:r>
                      <a:endParaRPr lang="en-US" sz="1200" dirty="0">
                        <a:effectLst/>
                        <a:latin typeface="Times New Roman" panose="02020603050405020304" pitchFamily="18" charset="0"/>
                        <a:ea typeface="Times New Roman" panose="02020603050405020304" pitchFamily="18" charset="0"/>
                      </a:endParaRPr>
                    </a:p>
                  </a:txBody>
                  <a:tcPr marL="182880" marR="12200" marT="12200" marB="0" anchor="ctr"/>
                </a:tc>
                <a:tc>
                  <a:txBody>
                    <a:bodyPr/>
                    <a:lstStyle/>
                    <a:p>
                      <a:pPr marL="0" marR="0" algn="l">
                        <a:spcBef>
                          <a:spcPts val="0"/>
                        </a:spcBef>
                        <a:spcAft>
                          <a:spcPts val="0"/>
                        </a:spcAft>
                      </a:pPr>
                      <a:r>
                        <a:rPr lang="en-US" sz="1100">
                          <a:effectLst/>
                        </a:rPr>
                        <a:t>0.52**</a:t>
                      </a:r>
                      <a:endParaRPr lang="en-US" sz="1200">
                        <a:effectLst/>
                        <a:latin typeface="Times New Roman" panose="02020603050405020304" pitchFamily="18" charset="0"/>
                        <a:ea typeface="Times New Roman" panose="02020603050405020304" pitchFamily="18" charset="0"/>
                      </a:endParaRPr>
                    </a:p>
                  </a:txBody>
                  <a:tcPr marL="182880" marR="12200" marT="12200" marB="0" anchor="ctr"/>
                </a:tc>
                <a:tc>
                  <a:txBody>
                    <a:bodyPr/>
                    <a:lstStyle/>
                    <a:p>
                      <a:pPr marL="0" marR="0" algn="l">
                        <a:spcBef>
                          <a:spcPts val="0"/>
                        </a:spcBef>
                        <a:spcAft>
                          <a:spcPts val="0"/>
                        </a:spcAft>
                      </a:pPr>
                      <a:r>
                        <a:rPr lang="en-US" sz="1100">
                          <a:effectLst/>
                        </a:rPr>
                        <a:t>0.36**</a:t>
                      </a:r>
                      <a:endParaRPr lang="en-US" sz="1200">
                        <a:effectLst/>
                        <a:latin typeface="Times New Roman" panose="02020603050405020304" pitchFamily="18" charset="0"/>
                        <a:ea typeface="Times New Roman" panose="02020603050405020304" pitchFamily="18" charset="0"/>
                      </a:endParaRPr>
                    </a:p>
                  </a:txBody>
                  <a:tcPr marL="182880" marR="12200" marT="12200" marB="0" anchor="ctr"/>
                </a:tc>
                <a:tc>
                  <a:txBody>
                    <a:bodyPr/>
                    <a:lstStyle/>
                    <a:p>
                      <a:pPr marL="0" marR="0" algn="l">
                        <a:spcBef>
                          <a:spcPts val="0"/>
                        </a:spcBef>
                        <a:spcAft>
                          <a:spcPts val="0"/>
                        </a:spcAft>
                      </a:pPr>
                      <a:r>
                        <a:rPr lang="en-US" sz="1100">
                          <a:effectLst/>
                        </a:rPr>
                        <a:t>1</a:t>
                      </a:r>
                      <a:endParaRPr lang="en-US" sz="1200">
                        <a:effectLst/>
                        <a:latin typeface="Times New Roman" panose="02020603050405020304" pitchFamily="18" charset="0"/>
                        <a:ea typeface="Times New Roman" panose="02020603050405020304" pitchFamily="18" charset="0"/>
                      </a:endParaRPr>
                    </a:p>
                  </a:txBody>
                  <a:tcPr marL="182880" marR="12200" marT="12200" marB="0" anchor="ctr"/>
                </a:tc>
                <a:tc>
                  <a:txBody>
                    <a:bodyPr/>
                    <a:lstStyle/>
                    <a:p>
                      <a:pPr marL="0" marR="0" algn="l">
                        <a:spcBef>
                          <a:spcPts val="0"/>
                        </a:spcBef>
                        <a:spcAft>
                          <a:spcPts val="0"/>
                        </a:spcAft>
                      </a:pPr>
                      <a:r>
                        <a:rPr lang="en-US" sz="1100" dirty="0">
                          <a:effectLst/>
                        </a:rPr>
                        <a:t> </a:t>
                      </a:r>
                      <a:endParaRPr lang="en-US" sz="1200" dirty="0">
                        <a:effectLst/>
                        <a:latin typeface="Times New Roman" panose="02020603050405020304" pitchFamily="18" charset="0"/>
                        <a:ea typeface="Times New Roman" panose="02020603050405020304" pitchFamily="18" charset="0"/>
                      </a:endParaRPr>
                    </a:p>
                  </a:txBody>
                  <a:tcPr marL="182880" marR="12200" marT="12200" marB="0" anchor="b"/>
                </a:tc>
                <a:tc>
                  <a:txBody>
                    <a:bodyPr/>
                    <a:lstStyle/>
                    <a:p>
                      <a:pPr marL="0" marR="0" algn="l">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182880" marR="12200" marT="12200" marB="0" anchor="b"/>
                </a:tc>
                <a:tc>
                  <a:txBody>
                    <a:bodyPr/>
                    <a:lstStyle/>
                    <a:p>
                      <a:pPr marL="0" marR="0" algn="l">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182880" marR="12200" marT="12200" marB="0" anchor="b"/>
                </a:tc>
                <a:tc>
                  <a:txBody>
                    <a:bodyPr/>
                    <a:lstStyle/>
                    <a:p>
                      <a:pPr marL="0" marR="0" algn="l">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182880" marR="12200" marT="12200" marB="0" anchor="b"/>
                </a:tc>
                <a:extLst>
                  <a:ext uri="{0D108BD9-81ED-4DB2-BD59-A6C34878D82A}">
                    <a16:rowId xmlns:a16="http://schemas.microsoft.com/office/drawing/2014/main" val="10007"/>
                  </a:ext>
                </a:extLst>
              </a:tr>
              <a:tr h="173242">
                <a:tc>
                  <a:txBody>
                    <a:bodyPr/>
                    <a:lstStyle/>
                    <a:p>
                      <a:pPr marL="0" marR="0">
                        <a:spcBef>
                          <a:spcPts val="0"/>
                        </a:spcBef>
                        <a:spcAft>
                          <a:spcPts val="0"/>
                        </a:spcAft>
                      </a:pPr>
                      <a:r>
                        <a:rPr lang="en-US" sz="1100" dirty="0" smtClean="0">
                          <a:effectLst/>
                        </a:rPr>
                        <a:t>Sex</a:t>
                      </a:r>
                      <a:endParaRPr lang="en-US" sz="1200" dirty="0">
                        <a:effectLst/>
                        <a:latin typeface="Times New Roman" panose="02020603050405020304" pitchFamily="18" charset="0"/>
                        <a:ea typeface="Times New Roman" panose="02020603050405020304" pitchFamily="18" charset="0"/>
                      </a:endParaRPr>
                    </a:p>
                  </a:txBody>
                  <a:tcPr marL="12200" marR="12200" marT="12200" marB="0">
                    <a:solidFill>
                      <a:schemeClr val="accent5">
                        <a:lumMod val="90000"/>
                      </a:schemeClr>
                    </a:solidFill>
                  </a:tcPr>
                </a:tc>
                <a:tc>
                  <a:txBody>
                    <a:bodyPr/>
                    <a:lstStyle/>
                    <a:p>
                      <a:pPr marL="0" marR="0" algn="l">
                        <a:spcBef>
                          <a:spcPts val="0"/>
                        </a:spcBef>
                        <a:spcAft>
                          <a:spcPts val="0"/>
                        </a:spcAft>
                      </a:pPr>
                      <a:r>
                        <a:rPr lang="en-US" sz="1100" dirty="0">
                          <a:effectLst/>
                        </a:rPr>
                        <a:t>0.10*</a:t>
                      </a:r>
                      <a:endParaRPr lang="en-US" sz="1200" dirty="0">
                        <a:effectLst/>
                        <a:latin typeface="Times New Roman" panose="02020603050405020304" pitchFamily="18" charset="0"/>
                        <a:ea typeface="Times New Roman" panose="02020603050405020304" pitchFamily="18" charset="0"/>
                      </a:endParaRPr>
                    </a:p>
                  </a:txBody>
                  <a:tcPr marL="182880" marR="12200" marT="12200" marB="0" anchor="b">
                    <a:solidFill>
                      <a:schemeClr val="accent5">
                        <a:lumMod val="90000"/>
                      </a:schemeClr>
                    </a:solidFill>
                  </a:tcPr>
                </a:tc>
                <a:tc>
                  <a:txBody>
                    <a:bodyPr/>
                    <a:lstStyle/>
                    <a:p>
                      <a:pPr marL="0" marR="0" algn="l">
                        <a:spcBef>
                          <a:spcPts val="0"/>
                        </a:spcBef>
                        <a:spcAft>
                          <a:spcPts val="0"/>
                        </a:spcAft>
                      </a:pPr>
                      <a:r>
                        <a:rPr lang="en-US" sz="1100" dirty="0">
                          <a:effectLst/>
                        </a:rPr>
                        <a:t>-0.03</a:t>
                      </a:r>
                      <a:endParaRPr lang="en-US" sz="1200" dirty="0">
                        <a:effectLst/>
                        <a:latin typeface="Times New Roman" panose="02020603050405020304" pitchFamily="18" charset="0"/>
                        <a:ea typeface="Times New Roman" panose="02020603050405020304" pitchFamily="18" charset="0"/>
                      </a:endParaRPr>
                    </a:p>
                  </a:txBody>
                  <a:tcPr marL="182880" marR="12200" marT="12200" marB="0" anchor="b">
                    <a:solidFill>
                      <a:schemeClr val="accent5">
                        <a:lumMod val="90000"/>
                      </a:schemeClr>
                    </a:solidFill>
                  </a:tcPr>
                </a:tc>
                <a:tc>
                  <a:txBody>
                    <a:bodyPr/>
                    <a:lstStyle/>
                    <a:p>
                      <a:pPr marL="0" marR="0" algn="l">
                        <a:spcBef>
                          <a:spcPts val="0"/>
                        </a:spcBef>
                        <a:spcAft>
                          <a:spcPts val="0"/>
                        </a:spcAft>
                      </a:pPr>
                      <a:r>
                        <a:rPr lang="en-US" sz="1100" dirty="0">
                          <a:effectLst/>
                        </a:rPr>
                        <a:t>0.04</a:t>
                      </a:r>
                      <a:endParaRPr lang="en-US" sz="1200" dirty="0">
                        <a:effectLst/>
                        <a:latin typeface="Times New Roman" panose="02020603050405020304" pitchFamily="18" charset="0"/>
                        <a:ea typeface="Times New Roman" panose="02020603050405020304" pitchFamily="18" charset="0"/>
                      </a:endParaRPr>
                    </a:p>
                  </a:txBody>
                  <a:tcPr marL="182880" marR="12200" marT="12200" marB="0" anchor="b">
                    <a:solidFill>
                      <a:schemeClr val="accent5">
                        <a:lumMod val="90000"/>
                      </a:schemeClr>
                    </a:solidFill>
                  </a:tcPr>
                </a:tc>
                <a:tc>
                  <a:txBody>
                    <a:bodyPr/>
                    <a:lstStyle/>
                    <a:p>
                      <a:pPr marL="0" marR="0" algn="l">
                        <a:spcBef>
                          <a:spcPts val="0"/>
                        </a:spcBef>
                        <a:spcAft>
                          <a:spcPts val="0"/>
                        </a:spcAft>
                      </a:pPr>
                      <a:r>
                        <a:rPr lang="en-US" sz="1100" dirty="0">
                          <a:effectLst/>
                        </a:rPr>
                        <a:t>-0.003</a:t>
                      </a:r>
                      <a:endParaRPr lang="en-US" sz="1200" dirty="0">
                        <a:effectLst/>
                        <a:latin typeface="Times New Roman" panose="02020603050405020304" pitchFamily="18" charset="0"/>
                        <a:ea typeface="Times New Roman" panose="02020603050405020304" pitchFamily="18" charset="0"/>
                      </a:endParaRPr>
                    </a:p>
                  </a:txBody>
                  <a:tcPr marL="182880" marR="12200" marT="12200" marB="0" anchor="b">
                    <a:solidFill>
                      <a:schemeClr val="accent5">
                        <a:lumMod val="90000"/>
                      </a:schemeClr>
                    </a:solidFill>
                  </a:tcPr>
                </a:tc>
                <a:tc>
                  <a:txBody>
                    <a:bodyPr/>
                    <a:lstStyle/>
                    <a:p>
                      <a:pPr marL="0" marR="0" algn="l">
                        <a:spcBef>
                          <a:spcPts val="0"/>
                        </a:spcBef>
                        <a:spcAft>
                          <a:spcPts val="0"/>
                        </a:spcAft>
                      </a:pPr>
                      <a:r>
                        <a:rPr lang="en-US" sz="1100" dirty="0">
                          <a:effectLst/>
                        </a:rPr>
                        <a:t>-0.08</a:t>
                      </a:r>
                      <a:endParaRPr lang="en-US" sz="1200" dirty="0">
                        <a:effectLst/>
                        <a:latin typeface="Times New Roman" panose="02020603050405020304" pitchFamily="18" charset="0"/>
                        <a:ea typeface="Times New Roman" panose="02020603050405020304" pitchFamily="18" charset="0"/>
                      </a:endParaRPr>
                    </a:p>
                  </a:txBody>
                  <a:tcPr marL="182880" marR="12200" marT="12200" marB="0" anchor="b">
                    <a:solidFill>
                      <a:schemeClr val="accent5">
                        <a:lumMod val="90000"/>
                      </a:schemeClr>
                    </a:solidFill>
                  </a:tcPr>
                </a:tc>
                <a:tc>
                  <a:txBody>
                    <a:bodyPr/>
                    <a:lstStyle/>
                    <a:p>
                      <a:pPr marL="0" marR="0" algn="l">
                        <a:spcBef>
                          <a:spcPts val="0"/>
                        </a:spcBef>
                        <a:spcAft>
                          <a:spcPts val="0"/>
                        </a:spcAft>
                      </a:pPr>
                      <a:r>
                        <a:rPr lang="en-US" sz="1100" dirty="0">
                          <a:effectLst/>
                        </a:rPr>
                        <a:t>0.01</a:t>
                      </a:r>
                      <a:endParaRPr lang="en-US" sz="1200" dirty="0">
                        <a:effectLst/>
                        <a:latin typeface="Times New Roman" panose="02020603050405020304" pitchFamily="18" charset="0"/>
                        <a:ea typeface="Times New Roman" panose="02020603050405020304" pitchFamily="18" charset="0"/>
                      </a:endParaRPr>
                    </a:p>
                  </a:txBody>
                  <a:tcPr marL="182880" marR="12200" marT="12200" marB="0" anchor="b">
                    <a:solidFill>
                      <a:schemeClr val="accent5">
                        <a:lumMod val="90000"/>
                      </a:schemeClr>
                    </a:solidFill>
                  </a:tcPr>
                </a:tc>
                <a:tc>
                  <a:txBody>
                    <a:bodyPr/>
                    <a:lstStyle/>
                    <a:p>
                      <a:pPr marL="0" marR="0" algn="l">
                        <a:spcBef>
                          <a:spcPts val="0"/>
                        </a:spcBef>
                        <a:spcAft>
                          <a:spcPts val="0"/>
                        </a:spcAft>
                      </a:pPr>
                      <a:r>
                        <a:rPr lang="en-US" sz="1100" dirty="0">
                          <a:effectLst/>
                        </a:rPr>
                        <a:t>1</a:t>
                      </a:r>
                      <a:endParaRPr lang="en-US" sz="1200" dirty="0">
                        <a:effectLst/>
                        <a:latin typeface="Times New Roman" panose="02020603050405020304" pitchFamily="18" charset="0"/>
                        <a:ea typeface="Times New Roman" panose="02020603050405020304" pitchFamily="18" charset="0"/>
                      </a:endParaRPr>
                    </a:p>
                  </a:txBody>
                  <a:tcPr marL="182880" marR="12200" marT="12200" marB="0" anchor="b">
                    <a:solidFill>
                      <a:schemeClr val="accent5">
                        <a:lumMod val="90000"/>
                      </a:schemeClr>
                    </a:solidFill>
                  </a:tcPr>
                </a:tc>
                <a:tc>
                  <a:txBody>
                    <a:bodyPr/>
                    <a:lstStyle/>
                    <a:p>
                      <a:pPr marL="0" marR="0" algn="l">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182880" marR="12200" marT="12200" marB="0" anchor="b">
                    <a:solidFill>
                      <a:schemeClr val="accent5">
                        <a:lumMod val="90000"/>
                      </a:schemeClr>
                    </a:solidFill>
                  </a:tcPr>
                </a:tc>
                <a:tc>
                  <a:txBody>
                    <a:bodyPr/>
                    <a:lstStyle/>
                    <a:p>
                      <a:pPr marL="0" marR="0" algn="l">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182880" marR="12200" marT="12200" marB="0" anchor="b">
                    <a:solidFill>
                      <a:schemeClr val="accent5">
                        <a:lumMod val="90000"/>
                      </a:schemeClr>
                    </a:solidFill>
                  </a:tcPr>
                </a:tc>
                <a:tc>
                  <a:txBody>
                    <a:bodyPr/>
                    <a:lstStyle/>
                    <a:p>
                      <a:pPr marL="0" marR="0" algn="l">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182880" marR="12200" marT="12200" marB="0" anchor="b">
                    <a:solidFill>
                      <a:schemeClr val="accent5">
                        <a:lumMod val="90000"/>
                      </a:schemeClr>
                    </a:solidFill>
                  </a:tcPr>
                </a:tc>
                <a:extLst>
                  <a:ext uri="{0D108BD9-81ED-4DB2-BD59-A6C34878D82A}">
                    <a16:rowId xmlns:a16="http://schemas.microsoft.com/office/drawing/2014/main" val="10008"/>
                  </a:ext>
                </a:extLst>
              </a:tr>
              <a:tr h="173242">
                <a:tc>
                  <a:txBody>
                    <a:bodyPr/>
                    <a:lstStyle/>
                    <a:p>
                      <a:pPr marL="0" marR="0">
                        <a:spcBef>
                          <a:spcPts val="0"/>
                        </a:spcBef>
                        <a:spcAft>
                          <a:spcPts val="0"/>
                        </a:spcAft>
                      </a:pPr>
                      <a:r>
                        <a:rPr lang="en-US" sz="1100" dirty="0">
                          <a:effectLst/>
                        </a:rPr>
                        <a:t>Task difficulty</a:t>
                      </a:r>
                      <a:endParaRPr lang="en-US" sz="1200" dirty="0">
                        <a:effectLst/>
                        <a:latin typeface="Times New Roman" panose="02020603050405020304" pitchFamily="18" charset="0"/>
                        <a:ea typeface="Times New Roman" panose="02020603050405020304" pitchFamily="18" charset="0"/>
                      </a:endParaRPr>
                    </a:p>
                  </a:txBody>
                  <a:tcPr marL="12200" marR="12200" marT="12200" marB="0">
                    <a:solidFill>
                      <a:schemeClr val="accent5">
                        <a:lumMod val="90000"/>
                      </a:schemeClr>
                    </a:solidFill>
                  </a:tcPr>
                </a:tc>
                <a:tc>
                  <a:txBody>
                    <a:bodyPr/>
                    <a:lstStyle/>
                    <a:p>
                      <a:pPr marL="0" marR="0" algn="l">
                        <a:spcBef>
                          <a:spcPts val="0"/>
                        </a:spcBef>
                        <a:spcAft>
                          <a:spcPts val="0"/>
                        </a:spcAft>
                      </a:pPr>
                      <a:r>
                        <a:rPr lang="en-US" sz="1100" dirty="0">
                          <a:effectLst/>
                        </a:rPr>
                        <a:t>0.58**</a:t>
                      </a:r>
                      <a:endParaRPr lang="en-US" sz="1200" dirty="0">
                        <a:effectLst/>
                        <a:latin typeface="Times New Roman" panose="02020603050405020304" pitchFamily="18" charset="0"/>
                        <a:ea typeface="Times New Roman" panose="02020603050405020304" pitchFamily="18" charset="0"/>
                      </a:endParaRPr>
                    </a:p>
                  </a:txBody>
                  <a:tcPr marL="182880" marR="12200" marT="12200" marB="0" anchor="b">
                    <a:solidFill>
                      <a:schemeClr val="accent5">
                        <a:lumMod val="90000"/>
                      </a:schemeClr>
                    </a:solidFill>
                  </a:tcPr>
                </a:tc>
                <a:tc>
                  <a:txBody>
                    <a:bodyPr/>
                    <a:lstStyle/>
                    <a:p>
                      <a:pPr marL="0" marR="0" algn="l">
                        <a:spcBef>
                          <a:spcPts val="0"/>
                        </a:spcBef>
                        <a:spcAft>
                          <a:spcPts val="0"/>
                        </a:spcAft>
                      </a:pPr>
                      <a:r>
                        <a:rPr lang="en-US" sz="1100" dirty="0">
                          <a:effectLst/>
                        </a:rPr>
                        <a:t>-0.58**</a:t>
                      </a:r>
                      <a:endParaRPr lang="en-US" sz="1200" dirty="0">
                        <a:effectLst/>
                        <a:latin typeface="Times New Roman" panose="02020603050405020304" pitchFamily="18" charset="0"/>
                        <a:ea typeface="Times New Roman" panose="02020603050405020304" pitchFamily="18" charset="0"/>
                      </a:endParaRPr>
                    </a:p>
                  </a:txBody>
                  <a:tcPr marL="182880" marR="12200" marT="12200" marB="0" anchor="b">
                    <a:solidFill>
                      <a:schemeClr val="accent5">
                        <a:lumMod val="90000"/>
                      </a:schemeClr>
                    </a:solidFill>
                  </a:tcPr>
                </a:tc>
                <a:tc>
                  <a:txBody>
                    <a:bodyPr/>
                    <a:lstStyle/>
                    <a:p>
                      <a:pPr marL="0" marR="0" algn="l">
                        <a:spcBef>
                          <a:spcPts val="0"/>
                        </a:spcBef>
                        <a:spcAft>
                          <a:spcPts val="0"/>
                        </a:spcAft>
                      </a:pPr>
                      <a:r>
                        <a:rPr lang="en-US" sz="1100" dirty="0">
                          <a:effectLst/>
                        </a:rPr>
                        <a:t>-0.13**</a:t>
                      </a:r>
                      <a:endParaRPr lang="en-US" sz="1200" dirty="0">
                        <a:effectLst/>
                        <a:latin typeface="Times New Roman" panose="02020603050405020304" pitchFamily="18" charset="0"/>
                        <a:ea typeface="Times New Roman" panose="02020603050405020304" pitchFamily="18" charset="0"/>
                      </a:endParaRPr>
                    </a:p>
                  </a:txBody>
                  <a:tcPr marL="182880" marR="12200" marT="12200" marB="0" anchor="b">
                    <a:solidFill>
                      <a:schemeClr val="accent5">
                        <a:lumMod val="90000"/>
                      </a:schemeClr>
                    </a:solidFill>
                  </a:tcPr>
                </a:tc>
                <a:tc>
                  <a:txBody>
                    <a:bodyPr/>
                    <a:lstStyle/>
                    <a:p>
                      <a:pPr marL="0" marR="0" algn="l">
                        <a:spcBef>
                          <a:spcPts val="0"/>
                        </a:spcBef>
                        <a:spcAft>
                          <a:spcPts val="0"/>
                        </a:spcAft>
                      </a:pPr>
                      <a:r>
                        <a:rPr lang="en-US" sz="1100" dirty="0">
                          <a:effectLst/>
                        </a:rPr>
                        <a:t>-0.49**</a:t>
                      </a:r>
                      <a:endParaRPr lang="en-US" sz="1200" dirty="0">
                        <a:effectLst/>
                        <a:latin typeface="Times New Roman" panose="02020603050405020304" pitchFamily="18" charset="0"/>
                        <a:ea typeface="Times New Roman" panose="02020603050405020304" pitchFamily="18" charset="0"/>
                      </a:endParaRPr>
                    </a:p>
                  </a:txBody>
                  <a:tcPr marL="182880" marR="12200" marT="12200" marB="0" anchor="b">
                    <a:solidFill>
                      <a:schemeClr val="accent5">
                        <a:lumMod val="90000"/>
                      </a:schemeClr>
                    </a:solidFill>
                  </a:tcPr>
                </a:tc>
                <a:tc>
                  <a:txBody>
                    <a:bodyPr/>
                    <a:lstStyle/>
                    <a:p>
                      <a:pPr marL="0" marR="0" algn="l">
                        <a:spcBef>
                          <a:spcPts val="0"/>
                        </a:spcBef>
                        <a:spcAft>
                          <a:spcPts val="0"/>
                        </a:spcAft>
                      </a:pPr>
                      <a:r>
                        <a:rPr lang="en-US" sz="1100" dirty="0">
                          <a:effectLst/>
                        </a:rPr>
                        <a:t>-0.25**</a:t>
                      </a:r>
                      <a:endParaRPr lang="en-US" sz="1200" dirty="0">
                        <a:effectLst/>
                        <a:latin typeface="Times New Roman" panose="02020603050405020304" pitchFamily="18" charset="0"/>
                        <a:ea typeface="Times New Roman" panose="02020603050405020304" pitchFamily="18" charset="0"/>
                      </a:endParaRPr>
                    </a:p>
                  </a:txBody>
                  <a:tcPr marL="182880" marR="12200" marT="12200" marB="0" anchor="b">
                    <a:solidFill>
                      <a:schemeClr val="accent5">
                        <a:lumMod val="90000"/>
                      </a:schemeClr>
                    </a:solidFill>
                  </a:tcPr>
                </a:tc>
                <a:tc>
                  <a:txBody>
                    <a:bodyPr/>
                    <a:lstStyle/>
                    <a:p>
                      <a:pPr marL="0" marR="0" algn="l">
                        <a:spcBef>
                          <a:spcPts val="0"/>
                        </a:spcBef>
                        <a:spcAft>
                          <a:spcPts val="0"/>
                        </a:spcAft>
                      </a:pPr>
                      <a:r>
                        <a:rPr lang="en-US" sz="1100">
                          <a:effectLst/>
                        </a:rPr>
                        <a:t>-0.66**</a:t>
                      </a:r>
                      <a:endParaRPr lang="en-US" sz="1200">
                        <a:effectLst/>
                        <a:latin typeface="Times New Roman" panose="02020603050405020304" pitchFamily="18" charset="0"/>
                        <a:ea typeface="Times New Roman" panose="02020603050405020304" pitchFamily="18" charset="0"/>
                      </a:endParaRPr>
                    </a:p>
                  </a:txBody>
                  <a:tcPr marL="182880" marR="12200" marT="12200" marB="0" anchor="b">
                    <a:solidFill>
                      <a:schemeClr val="accent5">
                        <a:lumMod val="90000"/>
                      </a:schemeClr>
                    </a:solidFill>
                  </a:tcPr>
                </a:tc>
                <a:tc>
                  <a:txBody>
                    <a:bodyPr/>
                    <a:lstStyle/>
                    <a:p>
                      <a:pPr marL="0" marR="0" algn="l">
                        <a:spcBef>
                          <a:spcPts val="0"/>
                        </a:spcBef>
                        <a:spcAft>
                          <a:spcPts val="0"/>
                        </a:spcAft>
                      </a:pPr>
                      <a:r>
                        <a:rPr lang="en-US" sz="1100" dirty="0">
                          <a:effectLst/>
                        </a:rPr>
                        <a:t>0.02</a:t>
                      </a:r>
                      <a:endParaRPr lang="en-US" sz="1200" dirty="0">
                        <a:effectLst/>
                        <a:latin typeface="Times New Roman" panose="02020603050405020304" pitchFamily="18" charset="0"/>
                        <a:ea typeface="Times New Roman" panose="02020603050405020304" pitchFamily="18" charset="0"/>
                      </a:endParaRPr>
                    </a:p>
                  </a:txBody>
                  <a:tcPr marL="182880" marR="12200" marT="12200" marB="0" anchor="b">
                    <a:solidFill>
                      <a:schemeClr val="accent5">
                        <a:lumMod val="90000"/>
                      </a:schemeClr>
                    </a:solidFill>
                  </a:tcPr>
                </a:tc>
                <a:tc>
                  <a:txBody>
                    <a:bodyPr/>
                    <a:lstStyle/>
                    <a:p>
                      <a:pPr marL="0" marR="0" algn="l">
                        <a:spcBef>
                          <a:spcPts val="0"/>
                        </a:spcBef>
                        <a:spcAft>
                          <a:spcPts val="0"/>
                        </a:spcAft>
                      </a:pPr>
                      <a:r>
                        <a:rPr lang="en-US" sz="1100" dirty="0">
                          <a:effectLst/>
                        </a:rPr>
                        <a:t>1</a:t>
                      </a:r>
                      <a:endParaRPr lang="en-US" sz="1200" dirty="0">
                        <a:effectLst/>
                        <a:latin typeface="Times New Roman" panose="02020603050405020304" pitchFamily="18" charset="0"/>
                        <a:ea typeface="Times New Roman" panose="02020603050405020304" pitchFamily="18" charset="0"/>
                      </a:endParaRPr>
                    </a:p>
                  </a:txBody>
                  <a:tcPr marL="182880" marR="12200" marT="12200" marB="0" anchor="b">
                    <a:solidFill>
                      <a:schemeClr val="accent5">
                        <a:lumMod val="90000"/>
                      </a:schemeClr>
                    </a:solidFill>
                  </a:tcPr>
                </a:tc>
                <a:tc>
                  <a:txBody>
                    <a:bodyPr/>
                    <a:lstStyle/>
                    <a:p>
                      <a:pPr marL="0" marR="0" algn="l">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182880" marR="12200" marT="12200" marB="0" anchor="b">
                    <a:solidFill>
                      <a:schemeClr val="accent5">
                        <a:lumMod val="90000"/>
                      </a:schemeClr>
                    </a:solidFill>
                  </a:tcPr>
                </a:tc>
                <a:tc>
                  <a:txBody>
                    <a:bodyPr/>
                    <a:lstStyle/>
                    <a:p>
                      <a:pPr marL="0" marR="0" algn="l">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182880" marR="12200" marT="12200" marB="0" anchor="b">
                    <a:solidFill>
                      <a:schemeClr val="accent5">
                        <a:lumMod val="90000"/>
                      </a:schemeClr>
                    </a:solidFill>
                  </a:tcPr>
                </a:tc>
                <a:extLst>
                  <a:ext uri="{0D108BD9-81ED-4DB2-BD59-A6C34878D82A}">
                    <a16:rowId xmlns:a16="http://schemas.microsoft.com/office/drawing/2014/main" val="10009"/>
                  </a:ext>
                </a:extLst>
              </a:tr>
              <a:tr h="173242">
                <a:tc>
                  <a:txBody>
                    <a:bodyPr/>
                    <a:lstStyle/>
                    <a:p>
                      <a:pPr marL="0" marR="0">
                        <a:spcBef>
                          <a:spcPts val="0"/>
                        </a:spcBef>
                        <a:spcAft>
                          <a:spcPts val="0"/>
                        </a:spcAft>
                      </a:pPr>
                      <a:r>
                        <a:rPr lang="en-US" sz="1100" dirty="0">
                          <a:effectLst/>
                        </a:rPr>
                        <a:t>Required effort</a:t>
                      </a:r>
                      <a:endParaRPr lang="en-US" sz="1200" dirty="0">
                        <a:effectLst/>
                        <a:latin typeface="Times New Roman" panose="02020603050405020304" pitchFamily="18" charset="0"/>
                        <a:ea typeface="Times New Roman" panose="02020603050405020304" pitchFamily="18" charset="0"/>
                      </a:endParaRPr>
                    </a:p>
                  </a:txBody>
                  <a:tcPr marL="12200" marR="12200" marT="12200" marB="0" anchor="b">
                    <a:solidFill>
                      <a:schemeClr val="accent5">
                        <a:lumMod val="90000"/>
                      </a:schemeClr>
                    </a:solidFill>
                  </a:tcPr>
                </a:tc>
                <a:tc>
                  <a:txBody>
                    <a:bodyPr/>
                    <a:lstStyle/>
                    <a:p>
                      <a:pPr marL="0" marR="0" algn="l">
                        <a:spcBef>
                          <a:spcPts val="0"/>
                        </a:spcBef>
                        <a:spcAft>
                          <a:spcPts val="0"/>
                        </a:spcAft>
                      </a:pPr>
                      <a:r>
                        <a:rPr lang="en-US" sz="1100" dirty="0">
                          <a:effectLst/>
                        </a:rPr>
                        <a:t>0.60**</a:t>
                      </a:r>
                      <a:endParaRPr lang="en-US" sz="1200" dirty="0">
                        <a:effectLst/>
                        <a:latin typeface="Times New Roman" panose="02020603050405020304" pitchFamily="18" charset="0"/>
                        <a:ea typeface="Times New Roman" panose="02020603050405020304" pitchFamily="18" charset="0"/>
                      </a:endParaRPr>
                    </a:p>
                  </a:txBody>
                  <a:tcPr marL="182880" marR="12200" marT="12200" marB="0" anchor="b">
                    <a:solidFill>
                      <a:schemeClr val="accent5">
                        <a:lumMod val="90000"/>
                      </a:schemeClr>
                    </a:solidFill>
                  </a:tcPr>
                </a:tc>
                <a:tc>
                  <a:txBody>
                    <a:bodyPr/>
                    <a:lstStyle/>
                    <a:p>
                      <a:pPr marL="0" marR="0" algn="l">
                        <a:spcBef>
                          <a:spcPts val="0"/>
                        </a:spcBef>
                        <a:spcAft>
                          <a:spcPts val="0"/>
                        </a:spcAft>
                      </a:pPr>
                      <a:r>
                        <a:rPr lang="en-US" sz="1100">
                          <a:effectLst/>
                        </a:rPr>
                        <a:t>-0.51**</a:t>
                      </a:r>
                      <a:endParaRPr lang="en-US" sz="1200">
                        <a:effectLst/>
                        <a:latin typeface="Times New Roman" panose="02020603050405020304" pitchFamily="18" charset="0"/>
                        <a:ea typeface="Times New Roman" panose="02020603050405020304" pitchFamily="18" charset="0"/>
                      </a:endParaRPr>
                    </a:p>
                  </a:txBody>
                  <a:tcPr marL="182880" marR="12200" marT="12200" marB="0" anchor="b">
                    <a:solidFill>
                      <a:schemeClr val="accent5">
                        <a:lumMod val="90000"/>
                      </a:schemeClr>
                    </a:solidFill>
                  </a:tcPr>
                </a:tc>
                <a:tc>
                  <a:txBody>
                    <a:bodyPr/>
                    <a:lstStyle/>
                    <a:p>
                      <a:pPr marL="0" marR="0" algn="l">
                        <a:spcBef>
                          <a:spcPts val="0"/>
                        </a:spcBef>
                        <a:spcAft>
                          <a:spcPts val="0"/>
                        </a:spcAft>
                      </a:pPr>
                      <a:r>
                        <a:rPr lang="en-US" sz="1100" dirty="0">
                          <a:effectLst/>
                        </a:rPr>
                        <a:t>-0.02</a:t>
                      </a:r>
                      <a:endParaRPr lang="en-US" sz="1200" dirty="0">
                        <a:effectLst/>
                        <a:latin typeface="Times New Roman" panose="02020603050405020304" pitchFamily="18" charset="0"/>
                        <a:ea typeface="Times New Roman" panose="02020603050405020304" pitchFamily="18" charset="0"/>
                      </a:endParaRPr>
                    </a:p>
                  </a:txBody>
                  <a:tcPr marL="182880" marR="12200" marT="12200" marB="0" anchor="b">
                    <a:solidFill>
                      <a:schemeClr val="accent5">
                        <a:lumMod val="90000"/>
                      </a:schemeClr>
                    </a:solidFill>
                  </a:tcPr>
                </a:tc>
                <a:tc>
                  <a:txBody>
                    <a:bodyPr/>
                    <a:lstStyle/>
                    <a:p>
                      <a:pPr marL="0" marR="0" algn="l">
                        <a:spcBef>
                          <a:spcPts val="0"/>
                        </a:spcBef>
                        <a:spcAft>
                          <a:spcPts val="0"/>
                        </a:spcAft>
                      </a:pPr>
                      <a:r>
                        <a:rPr lang="en-US" sz="1100">
                          <a:effectLst/>
                        </a:rPr>
                        <a:t>-0.42**</a:t>
                      </a:r>
                      <a:endParaRPr lang="en-US" sz="1200">
                        <a:effectLst/>
                        <a:latin typeface="Times New Roman" panose="02020603050405020304" pitchFamily="18" charset="0"/>
                        <a:ea typeface="Times New Roman" panose="02020603050405020304" pitchFamily="18" charset="0"/>
                      </a:endParaRPr>
                    </a:p>
                  </a:txBody>
                  <a:tcPr marL="182880" marR="12200" marT="12200" marB="0" anchor="b">
                    <a:solidFill>
                      <a:schemeClr val="accent5">
                        <a:lumMod val="90000"/>
                      </a:schemeClr>
                    </a:solidFill>
                  </a:tcPr>
                </a:tc>
                <a:tc>
                  <a:txBody>
                    <a:bodyPr/>
                    <a:lstStyle/>
                    <a:p>
                      <a:pPr marL="0" marR="0" algn="l">
                        <a:spcBef>
                          <a:spcPts val="0"/>
                        </a:spcBef>
                        <a:spcAft>
                          <a:spcPts val="0"/>
                        </a:spcAft>
                      </a:pPr>
                      <a:r>
                        <a:rPr lang="en-US" sz="1100" dirty="0">
                          <a:effectLst/>
                        </a:rPr>
                        <a:t>-0.21**</a:t>
                      </a:r>
                      <a:endParaRPr lang="en-US" sz="1200" dirty="0">
                        <a:effectLst/>
                        <a:latin typeface="Times New Roman" panose="02020603050405020304" pitchFamily="18" charset="0"/>
                        <a:ea typeface="Times New Roman" panose="02020603050405020304" pitchFamily="18" charset="0"/>
                      </a:endParaRPr>
                    </a:p>
                  </a:txBody>
                  <a:tcPr marL="182880" marR="12200" marT="12200" marB="0" anchor="b">
                    <a:solidFill>
                      <a:schemeClr val="accent5">
                        <a:lumMod val="90000"/>
                      </a:schemeClr>
                    </a:solidFill>
                  </a:tcPr>
                </a:tc>
                <a:tc>
                  <a:txBody>
                    <a:bodyPr/>
                    <a:lstStyle/>
                    <a:p>
                      <a:pPr marL="0" marR="0" algn="l">
                        <a:spcBef>
                          <a:spcPts val="0"/>
                        </a:spcBef>
                        <a:spcAft>
                          <a:spcPts val="0"/>
                        </a:spcAft>
                      </a:pPr>
                      <a:r>
                        <a:rPr lang="en-US" sz="1100">
                          <a:effectLst/>
                        </a:rPr>
                        <a:t>-0.61**</a:t>
                      </a:r>
                      <a:endParaRPr lang="en-US" sz="1200">
                        <a:effectLst/>
                        <a:latin typeface="Times New Roman" panose="02020603050405020304" pitchFamily="18" charset="0"/>
                        <a:ea typeface="Times New Roman" panose="02020603050405020304" pitchFamily="18" charset="0"/>
                      </a:endParaRPr>
                    </a:p>
                  </a:txBody>
                  <a:tcPr marL="182880" marR="12200" marT="12200" marB="0" anchor="b">
                    <a:solidFill>
                      <a:schemeClr val="accent5">
                        <a:lumMod val="90000"/>
                      </a:schemeClr>
                    </a:solidFill>
                  </a:tcPr>
                </a:tc>
                <a:tc>
                  <a:txBody>
                    <a:bodyPr/>
                    <a:lstStyle/>
                    <a:p>
                      <a:pPr marL="0" marR="0" algn="l">
                        <a:spcBef>
                          <a:spcPts val="0"/>
                        </a:spcBef>
                        <a:spcAft>
                          <a:spcPts val="0"/>
                        </a:spcAft>
                      </a:pPr>
                      <a:r>
                        <a:rPr lang="en-US" sz="1100" dirty="0">
                          <a:effectLst/>
                        </a:rPr>
                        <a:t>0.03</a:t>
                      </a:r>
                      <a:endParaRPr lang="en-US" sz="1200" dirty="0">
                        <a:effectLst/>
                        <a:latin typeface="Times New Roman" panose="02020603050405020304" pitchFamily="18" charset="0"/>
                        <a:ea typeface="Times New Roman" panose="02020603050405020304" pitchFamily="18" charset="0"/>
                      </a:endParaRPr>
                    </a:p>
                  </a:txBody>
                  <a:tcPr marL="182880" marR="12200" marT="12200" marB="0" anchor="b">
                    <a:solidFill>
                      <a:schemeClr val="accent5">
                        <a:lumMod val="90000"/>
                      </a:schemeClr>
                    </a:solidFill>
                  </a:tcPr>
                </a:tc>
                <a:tc>
                  <a:txBody>
                    <a:bodyPr/>
                    <a:lstStyle/>
                    <a:p>
                      <a:pPr marL="0" marR="0" algn="l">
                        <a:spcBef>
                          <a:spcPts val="0"/>
                        </a:spcBef>
                        <a:spcAft>
                          <a:spcPts val="0"/>
                        </a:spcAft>
                      </a:pPr>
                      <a:r>
                        <a:rPr lang="en-US" sz="1100" dirty="0">
                          <a:effectLst/>
                        </a:rPr>
                        <a:t>.84**</a:t>
                      </a:r>
                      <a:endParaRPr lang="en-US" sz="1200" dirty="0">
                        <a:effectLst/>
                        <a:latin typeface="Times New Roman" panose="02020603050405020304" pitchFamily="18" charset="0"/>
                        <a:ea typeface="Times New Roman" panose="02020603050405020304" pitchFamily="18" charset="0"/>
                      </a:endParaRPr>
                    </a:p>
                  </a:txBody>
                  <a:tcPr marL="182880" marR="12200" marT="12200" marB="0" anchor="b">
                    <a:solidFill>
                      <a:schemeClr val="accent5">
                        <a:lumMod val="90000"/>
                      </a:schemeClr>
                    </a:solidFill>
                  </a:tcPr>
                </a:tc>
                <a:tc>
                  <a:txBody>
                    <a:bodyPr/>
                    <a:lstStyle/>
                    <a:p>
                      <a:pPr marL="0" marR="0" algn="l">
                        <a:spcBef>
                          <a:spcPts val="0"/>
                        </a:spcBef>
                        <a:spcAft>
                          <a:spcPts val="0"/>
                        </a:spcAft>
                      </a:pPr>
                      <a:r>
                        <a:rPr lang="en-US" sz="1100">
                          <a:effectLst/>
                        </a:rPr>
                        <a:t>1</a:t>
                      </a:r>
                      <a:endParaRPr lang="en-US" sz="1200">
                        <a:effectLst/>
                        <a:latin typeface="Times New Roman" panose="02020603050405020304" pitchFamily="18" charset="0"/>
                        <a:ea typeface="Times New Roman" panose="02020603050405020304" pitchFamily="18" charset="0"/>
                      </a:endParaRPr>
                    </a:p>
                  </a:txBody>
                  <a:tcPr marL="182880" marR="12200" marT="12200" marB="0" anchor="b">
                    <a:solidFill>
                      <a:schemeClr val="accent5">
                        <a:lumMod val="90000"/>
                      </a:schemeClr>
                    </a:solidFill>
                  </a:tcPr>
                </a:tc>
                <a:tc>
                  <a:txBody>
                    <a:bodyPr/>
                    <a:lstStyle/>
                    <a:p>
                      <a:pPr marL="0" marR="0" algn="l">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182880" marR="12200" marT="12200" marB="0" anchor="b">
                    <a:solidFill>
                      <a:schemeClr val="accent5">
                        <a:lumMod val="90000"/>
                      </a:schemeClr>
                    </a:solidFill>
                  </a:tcPr>
                </a:tc>
                <a:extLst>
                  <a:ext uri="{0D108BD9-81ED-4DB2-BD59-A6C34878D82A}">
                    <a16:rowId xmlns:a16="http://schemas.microsoft.com/office/drawing/2014/main" val="10010"/>
                  </a:ext>
                </a:extLst>
              </a:tr>
              <a:tr h="173242">
                <a:tc>
                  <a:txBody>
                    <a:bodyPr/>
                    <a:lstStyle/>
                    <a:p>
                      <a:pPr marL="0" marR="0">
                        <a:spcBef>
                          <a:spcPts val="0"/>
                        </a:spcBef>
                        <a:spcAft>
                          <a:spcPts val="0"/>
                        </a:spcAft>
                      </a:pPr>
                      <a:r>
                        <a:rPr lang="en-US" sz="1100" dirty="0">
                          <a:effectLst/>
                        </a:rPr>
                        <a:t>Math ACT score</a:t>
                      </a:r>
                      <a:endParaRPr lang="en-US" sz="1200" dirty="0">
                        <a:effectLst/>
                        <a:latin typeface="Times New Roman" panose="02020603050405020304" pitchFamily="18" charset="0"/>
                        <a:ea typeface="Times New Roman" panose="02020603050405020304" pitchFamily="18" charset="0"/>
                      </a:endParaRPr>
                    </a:p>
                  </a:txBody>
                  <a:tcPr marL="12200" marR="12200" marT="12200" marB="0">
                    <a:solidFill>
                      <a:schemeClr val="accent5">
                        <a:lumMod val="90000"/>
                      </a:schemeClr>
                    </a:solidFill>
                  </a:tcPr>
                </a:tc>
                <a:tc>
                  <a:txBody>
                    <a:bodyPr/>
                    <a:lstStyle/>
                    <a:p>
                      <a:pPr marL="0" marR="0" algn="l">
                        <a:spcBef>
                          <a:spcPts val="0"/>
                        </a:spcBef>
                        <a:spcAft>
                          <a:spcPts val="0"/>
                        </a:spcAft>
                      </a:pPr>
                      <a:r>
                        <a:rPr lang="en-US" sz="1100" dirty="0">
                          <a:effectLst/>
                        </a:rPr>
                        <a:t>-0.34**</a:t>
                      </a:r>
                      <a:endParaRPr lang="en-US" sz="1200" dirty="0">
                        <a:effectLst/>
                        <a:latin typeface="Times New Roman" panose="02020603050405020304" pitchFamily="18" charset="0"/>
                        <a:ea typeface="Times New Roman" panose="02020603050405020304" pitchFamily="18" charset="0"/>
                      </a:endParaRPr>
                    </a:p>
                  </a:txBody>
                  <a:tcPr marL="182880" marR="12200" marT="12200" marB="0" anchor="b">
                    <a:solidFill>
                      <a:schemeClr val="accent5">
                        <a:lumMod val="90000"/>
                      </a:schemeClr>
                    </a:solidFill>
                  </a:tcPr>
                </a:tc>
                <a:tc>
                  <a:txBody>
                    <a:bodyPr/>
                    <a:lstStyle/>
                    <a:p>
                      <a:pPr marL="0" marR="0" algn="l">
                        <a:spcBef>
                          <a:spcPts val="0"/>
                        </a:spcBef>
                        <a:spcAft>
                          <a:spcPts val="0"/>
                        </a:spcAft>
                      </a:pPr>
                      <a:r>
                        <a:rPr lang="en-US" sz="1100">
                          <a:effectLst/>
                        </a:rPr>
                        <a:t>0.31**</a:t>
                      </a:r>
                      <a:endParaRPr lang="en-US" sz="1200">
                        <a:effectLst/>
                        <a:latin typeface="Times New Roman" panose="02020603050405020304" pitchFamily="18" charset="0"/>
                        <a:ea typeface="Times New Roman" panose="02020603050405020304" pitchFamily="18" charset="0"/>
                      </a:endParaRPr>
                    </a:p>
                  </a:txBody>
                  <a:tcPr marL="182880" marR="12200" marT="12200" marB="0" anchor="b">
                    <a:solidFill>
                      <a:schemeClr val="accent5">
                        <a:lumMod val="90000"/>
                      </a:schemeClr>
                    </a:solidFill>
                  </a:tcPr>
                </a:tc>
                <a:tc>
                  <a:txBody>
                    <a:bodyPr/>
                    <a:lstStyle/>
                    <a:p>
                      <a:pPr marL="0" marR="0" algn="l">
                        <a:spcBef>
                          <a:spcPts val="0"/>
                        </a:spcBef>
                        <a:spcAft>
                          <a:spcPts val="0"/>
                        </a:spcAft>
                      </a:pPr>
                      <a:r>
                        <a:rPr lang="en-US" sz="1100" dirty="0">
                          <a:effectLst/>
                        </a:rPr>
                        <a:t>0.08*</a:t>
                      </a:r>
                      <a:endParaRPr lang="en-US" sz="1200" dirty="0">
                        <a:effectLst/>
                        <a:latin typeface="Times New Roman" panose="02020603050405020304" pitchFamily="18" charset="0"/>
                        <a:ea typeface="Times New Roman" panose="02020603050405020304" pitchFamily="18" charset="0"/>
                      </a:endParaRPr>
                    </a:p>
                  </a:txBody>
                  <a:tcPr marL="182880" marR="12200" marT="12200" marB="0" anchor="b">
                    <a:solidFill>
                      <a:schemeClr val="accent5">
                        <a:lumMod val="90000"/>
                      </a:schemeClr>
                    </a:solidFill>
                  </a:tcPr>
                </a:tc>
                <a:tc>
                  <a:txBody>
                    <a:bodyPr/>
                    <a:lstStyle/>
                    <a:p>
                      <a:pPr marL="0" marR="0" algn="l">
                        <a:spcBef>
                          <a:spcPts val="0"/>
                        </a:spcBef>
                        <a:spcAft>
                          <a:spcPts val="0"/>
                        </a:spcAft>
                      </a:pPr>
                      <a:r>
                        <a:rPr lang="en-US" sz="1100">
                          <a:effectLst/>
                        </a:rPr>
                        <a:t>0.28**</a:t>
                      </a:r>
                      <a:endParaRPr lang="en-US" sz="1200">
                        <a:effectLst/>
                        <a:latin typeface="Times New Roman" panose="02020603050405020304" pitchFamily="18" charset="0"/>
                        <a:ea typeface="Times New Roman" panose="02020603050405020304" pitchFamily="18" charset="0"/>
                      </a:endParaRPr>
                    </a:p>
                  </a:txBody>
                  <a:tcPr marL="182880" marR="12200" marT="12200" marB="0" anchor="b">
                    <a:solidFill>
                      <a:schemeClr val="accent5">
                        <a:lumMod val="90000"/>
                      </a:schemeClr>
                    </a:solidFill>
                  </a:tcPr>
                </a:tc>
                <a:tc>
                  <a:txBody>
                    <a:bodyPr/>
                    <a:lstStyle/>
                    <a:p>
                      <a:pPr marL="0" marR="0" algn="l">
                        <a:spcBef>
                          <a:spcPts val="0"/>
                        </a:spcBef>
                        <a:spcAft>
                          <a:spcPts val="0"/>
                        </a:spcAft>
                      </a:pPr>
                      <a:r>
                        <a:rPr lang="en-US" sz="1100" dirty="0">
                          <a:effectLst/>
                        </a:rPr>
                        <a:t>0.12**</a:t>
                      </a:r>
                      <a:endParaRPr lang="en-US" sz="1200" dirty="0">
                        <a:effectLst/>
                        <a:latin typeface="Times New Roman" panose="02020603050405020304" pitchFamily="18" charset="0"/>
                        <a:ea typeface="Times New Roman" panose="02020603050405020304" pitchFamily="18" charset="0"/>
                      </a:endParaRPr>
                    </a:p>
                  </a:txBody>
                  <a:tcPr marL="182880" marR="12200" marT="12200" marB="0" anchor="b">
                    <a:solidFill>
                      <a:schemeClr val="accent5">
                        <a:lumMod val="90000"/>
                      </a:schemeClr>
                    </a:solidFill>
                  </a:tcPr>
                </a:tc>
                <a:tc>
                  <a:txBody>
                    <a:bodyPr/>
                    <a:lstStyle/>
                    <a:p>
                      <a:pPr marL="0" marR="0" algn="l">
                        <a:spcBef>
                          <a:spcPts val="0"/>
                        </a:spcBef>
                        <a:spcAft>
                          <a:spcPts val="0"/>
                        </a:spcAft>
                      </a:pPr>
                      <a:r>
                        <a:rPr lang="en-US" sz="1100" dirty="0">
                          <a:effectLst/>
                        </a:rPr>
                        <a:t>0.38**</a:t>
                      </a:r>
                      <a:endParaRPr lang="en-US" sz="1200" dirty="0">
                        <a:effectLst/>
                        <a:latin typeface="Times New Roman" panose="02020603050405020304" pitchFamily="18" charset="0"/>
                        <a:ea typeface="Times New Roman" panose="02020603050405020304" pitchFamily="18" charset="0"/>
                      </a:endParaRPr>
                    </a:p>
                  </a:txBody>
                  <a:tcPr marL="182880" marR="12200" marT="12200" marB="0" anchor="b">
                    <a:solidFill>
                      <a:schemeClr val="accent5">
                        <a:lumMod val="90000"/>
                      </a:schemeClr>
                    </a:solidFill>
                  </a:tcPr>
                </a:tc>
                <a:tc>
                  <a:txBody>
                    <a:bodyPr/>
                    <a:lstStyle/>
                    <a:p>
                      <a:pPr marL="0" marR="0" algn="l">
                        <a:spcBef>
                          <a:spcPts val="0"/>
                        </a:spcBef>
                        <a:spcAft>
                          <a:spcPts val="0"/>
                        </a:spcAft>
                      </a:pPr>
                      <a:r>
                        <a:rPr lang="en-US" sz="1100" dirty="0">
                          <a:effectLst/>
                        </a:rPr>
                        <a:t>-0.17**</a:t>
                      </a:r>
                      <a:endParaRPr lang="en-US" sz="1200" dirty="0">
                        <a:effectLst/>
                        <a:latin typeface="Times New Roman" panose="02020603050405020304" pitchFamily="18" charset="0"/>
                        <a:ea typeface="Times New Roman" panose="02020603050405020304" pitchFamily="18" charset="0"/>
                      </a:endParaRPr>
                    </a:p>
                  </a:txBody>
                  <a:tcPr marL="182880" marR="12200" marT="12200" marB="0" anchor="b">
                    <a:solidFill>
                      <a:schemeClr val="accent5">
                        <a:lumMod val="90000"/>
                      </a:schemeClr>
                    </a:solidFill>
                  </a:tcPr>
                </a:tc>
                <a:tc>
                  <a:txBody>
                    <a:bodyPr/>
                    <a:lstStyle/>
                    <a:p>
                      <a:pPr marL="0" marR="0" algn="l">
                        <a:spcBef>
                          <a:spcPts val="0"/>
                        </a:spcBef>
                        <a:spcAft>
                          <a:spcPts val="0"/>
                        </a:spcAft>
                      </a:pPr>
                      <a:r>
                        <a:rPr lang="en-US" sz="1100" dirty="0">
                          <a:effectLst/>
                        </a:rPr>
                        <a:t>-0.44**</a:t>
                      </a:r>
                      <a:endParaRPr lang="en-US" sz="1200" dirty="0">
                        <a:effectLst/>
                        <a:latin typeface="Times New Roman" panose="02020603050405020304" pitchFamily="18" charset="0"/>
                        <a:ea typeface="Times New Roman" panose="02020603050405020304" pitchFamily="18" charset="0"/>
                      </a:endParaRPr>
                    </a:p>
                  </a:txBody>
                  <a:tcPr marL="182880" marR="12200" marT="12200" marB="0" anchor="b">
                    <a:solidFill>
                      <a:schemeClr val="accent5">
                        <a:lumMod val="90000"/>
                      </a:schemeClr>
                    </a:solidFill>
                  </a:tcPr>
                </a:tc>
                <a:tc>
                  <a:txBody>
                    <a:bodyPr/>
                    <a:lstStyle/>
                    <a:p>
                      <a:pPr marL="0" marR="0" algn="l">
                        <a:spcBef>
                          <a:spcPts val="0"/>
                        </a:spcBef>
                        <a:spcAft>
                          <a:spcPts val="0"/>
                        </a:spcAft>
                      </a:pPr>
                      <a:r>
                        <a:rPr lang="en-US" sz="1100">
                          <a:effectLst/>
                        </a:rPr>
                        <a:t>-0.34**</a:t>
                      </a:r>
                      <a:endParaRPr lang="en-US" sz="1200">
                        <a:effectLst/>
                        <a:latin typeface="Times New Roman" panose="02020603050405020304" pitchFamily="18" charset="0"/>
                        <a:ea typeface="Times New Roman" panose="02020603050405020304" pitchFamily="18" charset="0"/>
                      </a:endParaRPr>
                    </a:p>
                  </a:txBody>
                  <a:tcPr marL="182880" marR="12200" marT="12200" marB="0" anchor="b">
                    <a:solidFill>
                      <a:schemeClr val="accent5">
                        <a:lumMod val="90000"/>
                      </a:schemeClr>
                    </a:solidFill>
                  </a:tcPr>
                </a:tc>
                <a:tc>
                  <a:txBody>
                    <a:bodyPr/>
                    <a:lstStyle/>
                    <a:p>
                      <a:pPr marL="0" marR="0" algn="l">
                        <a:spcBef>
                          <a:spcPts val="0"/>
                        </a:spcBef>
                        <a:spcAft>
                          <a:spcPts val="0"/>
                        </a:spcAft>
                      </a:pPr>
                      <a:r>
                        <a:rPr lang="en-US" sz="1100" dirty="0">
                          <a:effectLst/>
                        </a:rPr>
                        <a:t>1</a:t>
                      </a:r>
                      <a:endParaRPr lang="en-US" sz="1200" dirty="0">
                        <a:effectLst/>
                        <a:latin typeface="Times New Roman" panose="02020603050405020304" pitchFamily="18" charset="0"/>
                        <a:ea typeface="Times New Roman" panose="02020603050405020304" pitchFamily="18" charset="0"/>
                      </a:endParaRPr>
                    </a:p>
                  </a:txBody>
                  <a:tcPr marL="182880" marR="12200" marT="12200" marB="0" anchor="b">
                    <a:solidFill>
                      <a:schemeClr val="accent5">
                        <a:lumMod val="90000"/>
                      </a:schemeClr>
                    </a:solidFill>
                  </a:tcPr>
                </a:tc>
                <a:extLst>
                  <a:ext uri="{0D108BD9-81ED-4DB2-BD59-A6C34878D82A}">
                    <a16:rowId xmlns:a16="http://schemas.microsoft.com/office/drawing/2014/main" val="10011"/>
                  </a:ext>
                </a:extLst>
              </a:tr>
              <a:tr h="495325">
                <a:tc>
                  <a:txBody>
                    <a:bodyPr/>
                    <a:lstStyle/>
                    <a:p>
                      <a:pPr marL="0" marR="0">
                        <a:spcBef>
                          <a:spcPts val="0"/>
                        </a:spcBef>
                        <a:spcAft>
                          <a:spcPts val="0"/>
                        </a:spcAft>
                      </a:pPr>
                      <a:r>
                        <a:rPr lang="en-US" sz="1100" dirty="0">
                          <a:solidFill>
                            <a:schemeClr val="bg1"/>
                          </a:solidFill>
                          <a:effectLst/>
                        </a:rPr>
                        <a:t>Performance </a:t>
                      </a:r>
                      <a:endParaRPr lang="en-US" sz="1200" dirty="0">
                        <a:solidFill>
                          <a:schemeClr val="bg1"/>
                        </a:solidFill>
                        <a:effectLst/>
                      </a:endParaRPr>
                    </a:p>
                    <a:p>
                      <a:pPr marL="0" marR="0">
                        <a:spcBef>
                          <a:spcPts val="0"/>
                        </a:spcBef>
                        <a:spcAft>
                          <a:spcPts val="0"/>
                        </a:spcAft>
                      </a:pPr>
                      <a:r>
                        <a:rPr lang="en-US" sz="1100" dirty="0">
                          <a:solidFill>
                            <a:schemeClr val="bg1"/>
                          </a:solidFill>
                          <a:effectLst/>
                        </a:rPr>
                        <a:t>(1= successful, 0 =not successful)</a:t>
                      </a:r>
                      <a:endParaRPr lang="en-US" sz="1200" dirty="0">
                        <a:solidFill>
                          <a:schemeClr val="bg1"/>
                        </a:solidFill>
                        <a:effectLst/>
                        <a:latin typeface="Times New Roman" panose="02020603050405020304" pitchFamily="18" charset="0"/>
                        <a:ea typeface="Times New Roman" panose="02020603050405020304" pitchFamily="18" charset="0"/>
                      </a:endParaRPr>
                    </a:p>
                  </a:txBody>
                  <a:tcPr marL="12200" marR="12200" marT="12200" marB="0" anchor="b">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marL="0" marR="0" algn="l">
                        <a:spcBef>
                          <a:spcPts val="0"/>
                        </a:spcBef>
                        <a:spcAft>
                          <a:spcPts val="0"/>
                        </a:spcAft>
                      </a:pPr>
                      <a:r>
                        <a:rPr lang="en-US" sz="1100" dirty="0">
                          <a:solidFill>
                            <a:schemeClr val="bg1"/>
                          </a:solidFill>
                          <a:effectLst/>
                        </a:rPr>
                        <a:t>-0.26**</a:t>
                      </a:r>
                      <a:endParaRPr lang="en-US" sz="1200" dirty="0">
                        <a:solidFill>
                          <a:schemeClr val="bg1"/>
                        </a:solidFill>
                        <a:effectLst/>
                        <a:latin typeface="Times New Roman" panose="02020603050405020304" pitchFamily="18" charset="0"/>
                        <a:ea typeface="Times New Roman" panose="02020603050405020304" pitchFamily="18" charset="0"/>
                      </a:endParaRPr>
                    </a:p>
                  </a:txBody>
                  <a:tcPr marL="182880" marR="12200" marT="12200" marB="0" anchor="b">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marL="0" marR="0" algn="l">
                        <a:spcBef>
                          <a:spcPts val="0"/>
                        </a:spcBef>
                        <a:spcAft>
                          <a:spcPts val="0"/>
                        </a:spcAft>
                      </a:pPr>
                      <a:r>
                        <a:rPr lang="en-US" sz="1100" dirty="0">
                          <a:solidFill>
                            <a:schemeClr val="bg1"/>
                          </a:solidFill>
                          <a:effectLst/>
                        </a:rPr>
                        <a:t>0.41**</a:t>
                      </a:r>
                      <a:endParaRPr lang="en-US" sz="1200" dirty="0">
                        <a:solidFill>
                          <a:schemeClr val="bg1"/>
                        </a:solidFill>
                        <a:effectLst/>
                        <a:latin typeface="Times New Roman" panose="02020603050405020304" pitchFamily="18" charset="0"/>
                        <a:ea typeface="Times New Roman" panose="02020603050405020304" pitchFamily="18" charset="0"/>
                      </a:endParaRPr>
                    </a:p>
                  </a:txBody>
                  <a:tcPr marL="182880" marR="12200" marT="12200" marB="0" anchor="b">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marL="0" marR="0" algn="l">
                        <a:spcBef>
                          <a:spcPts val="0"/>
                        </a:spcBef>
                        <a:spcAft>
                          <a:spcPts val="0"/>
                        </a:spcAft>
                      </a:pPr>
                      <a:r>
                        <a:rPr lang="en-US" sz="1100" dirty="0">
                          <a:solidFill>
                            <a:schemeClr val="bg1"/>
                          </a:solidFill>
                          <a:effectLst/>
                        </a:rPr>
                        <a:t>0.19**</a:t>
                      </a:r>
                      <a:endParaRPr lang="en-US" sz="1200" dirty="0">
                        <a:solidFill>
                          <a:schemeClr val="bg1"/>
                        </a:solidFill>
                        <a:effectLst/>
                        <a:latin typeface="Times New Roman" panose="02020603050405020304" pitchFamily="18" charset="0"/>
                        <a:ea typeface="Times New Roman" panose="02020603050405020304" pitchFamily="18" charset="0"/>
                      </a:endParaRPr>
                    </a:p>
                  </a:txBody>
                  <a:tcPr marL="182880" marR="12200" marT="12200" marB="0" anchor="b">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marL="0" marR="0" algn="l">
                        <a:spcBef>
                          <a:spcPts val="0"/>
                        </a:spcBef>
                        <a:spcAft>
                          <a:spcPts val="0"/>
                        </a:spcAft>
                      </a:pPr>
                      <a:r>
                        <a:rPr lang="en-US" sz="1100" dirty="0">
                          <a:solidFill>
                            <a:schemeClr val="bg1"/>
                          </a:solidFill>
                          <a:effectLst/>
                        </a:rPr>
                        <a:t>0.26**</a:t>
                      </a:r>
                      <a:endParaRPr lang="en-US" sz="1200" dirty="0">
                        <a:solidFill>
                          <a:schemeClr val="bg1"/>
                        </a:solidFill>
                        <a:effectLst/>
                        <a:latin typeface="Times New Roman" panose="02020603050405020304" pitchFamily="18" charset="0"/>
                        <a:ea typeface="Times New Roman" panose="02020603050405020304" pitchFamily="18" charset="0"/>
                      </a:endParaRPr>
                    </a:p>
                  </a:txBody>
                  <a:tcPr marL="182880" marR="12200" marT="12200" marB="0" anchor="b">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marL="0" marR="0" algn="l">
                        <a:spcBef>
                          <a:spcPts val="0"/>
                        </a:spcBef>
                        <a:spcAft>
                          <a:spcPts val="0"/>
                        </a:spcAft>
                      </a:pPr>
                      <a:r>
                        <a:rPr lang="en-US" sz="1100" dirty="0">
                          <a:solidFill>
                            <a:schemeClr val="bg1"/>
                          </a:solidFill>
                          <a:effectLst/>
                        </a:rPr>
                        <a:t>0.17**</a:t>
                      </a:r>
                      <a:endParaRPr lang="en-US" sz="1200" dirty="0">
                        <a:solidFill>
                          <a:schemeClr val="bg1"/>
                        </a:solidFill>
                        <a:effectLst/>
                        <a:latin typeface="Times New Roman" panose="02020603050405020304" pitchFamily="18" charset="0"/>
                        <a:ea typeface="Times New Roman" panose="02020603050405020304" pitchFamily="18" charset="0"/>
                      </a:endParaRPr>
                    </a:p>
                  </a:txBody>
                  <a:tcPr marL="182880" marR="12200" marT="12200" marB="0" anchor="b">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marL="0" marR="0" algn="l">
                        <a:spcBef>
                          <a:spcPts val="0"/>
                        </a:spcBef>
                        <a:spcAft>
                          <a:spcPts val="0"/>
                        </a:spcAft>
                      </a:pPr>
                      <a:r>
                        <a:rPr lang="en-US" sz="1100" dirty="0">
                          <a:solidFill>
                            <a:schemeClr val="bg1"/>
                          </a:solidFill>
                          <a:effectLst/>
                        </a:rPr>
                        <a:t>0.51**</a:t>
                      </a:r>
                      <a:endParaRPr lang="en-US" sz="1200" dirty="0">
                        <a:solidFill>
                          <a:schemeClr val="bg1"/>
                        </a:solidFill>
                        <a:effectLst/>
                        <a:latin typeface="Times New Roman" panose="02020603050405020304" pitchFamily="18" charset="0"/>
                        <a:ea typeface="Times New Roman" panose="02020603050405020304" pitchFamily="18" charset="0"/>
                      </a:endParaRPr>
                    </a:p>
                  </a:txBody>
                  <a:tcPr marL="182880" marR="12200" marT="12200" marB="0" anchor="b">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marL="0" marR="0" algn="l">
                        <a:spcBef>
                          <a:spcPts val="0"/>
                        </a:spcBef>
                        <a:spcAft>
                          <a:spcPts val="0"/>
                        </a:spcAft>
                      </a:pPr>
                      <a:r>
                        <a:rPr lang="en-US" sz="1100" dirty="0">
                          <a:solidFill>
                            <a:schemeClr val="bg1"/>
                          </a:solidFill>
                          <a:effectLst/>
                        </a:rPr>
                        <a:t>0.14**</a:t>
                      </a:r>
                      <a:endParaRPr lang="en-US" sz="1200" dirty="0">
                        <a:solidFill>
                          <a:schemeClr val="bg1"/>
                        </a:solidFill>
                        <a:effectLst/>
                        <a:latin typeface="Times New Roman" panose="02020603050405020304" pitchFamily="18" charset="0"/>
                        <a:ea typeface="Times New Roman" panose="02020603050405020304" pitchFamily="18" charset="0"/>
                      </a:endParaRPr>
                    </a:p>
                  </a:txBody>
                  <a:tcPr marL="182880" marR="12200" marT="12200" marB="0" anchor="b">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marL="0" marR="0" algn="l">
                        <a:spcBef>
                          <a:spcPts val="0"/>
                        </a:spcBef>
                        <a:spcAft>
                          <a:spcPts val="0"/>
                        </a:spcAft>
                      </a:pPr>
                      <a:r>
                        <a:rPr lang="en-US" sz="1100" dirty="0">
                          <a:solidFill>
                            <a:schemeClr val="bg1"/>
                          </a:solidFill>
                          <a:effectLst/>
                        </a:rPr>
                        <a:t>-0.35**</a:t>
                      </a:r>
                      <a:endParaRPr lang="en-US" sz="1200" dirty="0">
                        <a:solidFill>
                          <a:schemeClr val="bg1"/>
                        </a:solidFill>
                        <a:effectLst/>
                        <a:latin typeface="Times New Roman" panose="02020603050405020304" pitchFamily="18" charset="0"/>
                        <a:ea typeface="Times New Roman" panose="02020603050405020304" pitchFamily="18" charset="0"/>
                      </a:endParaRPr>
                    </a:p>
                  </a:txBody>
                  <a:tcPr marL="182880" marR="12200" marT="12200" marB="0" anchor="b">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marL="0" marR="0" algn="l">
                        <a:spcBef>
                          <a:spcPts val="0"/>
                        </a:spcBef>
                        <a:spcAft>
                          <a:spcPts val="0"/>
                        </a:spcAft>
                      </a:pPr>
                      <a:r>
                        <a:rPr lang="en-US" sz="1100" dirty="0">
                          <a:solidFill>
                            <a:schemeClr val="bg1"/>
                          </a:solidFill>
                          <a:effectLst/>
                        </a:rPr>
                        <a:t>-0.32**</a:t>
                      </a:r>
                      <a:endParaRPr lang="en-US" sz="1200" dirty="0">
                        <a:solidFill>
                          <a:schemeClr val="bg1"/>
                        </a:solidFill>
                        <a:effectLst/>
                        <a:latin typeface="Times New Roman" panose="02020603050405020304" pitchFamily="18" charset="0"/>
                        <a:ea typeface="Times New Roman" panose="02020603050405020304" pitchFamily="18" charset="0"/>
                      </a:endParaRPr>
                    </a:p>
                  </a:txBody>
                  <a:tcPr marL="182880" marR="12200" marT="12200" marB="0" anchor="b">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marL="0" marR="0" algn="l">
                        <a:spcBef>
                          <a:spcPts val="0"/>
                        </a:spcBef>
                        <a:spcAft>
                          <a:spcPts val="0"/>
                        </a:spcAft>
                      </a:pPr>
                      <a:r>
                        <a:rPr lang="en-US" sz="1100" dirty="0">
                          <a:solidFill>
                            <a:schemeClr val="bg1"/>
                          </a:solidFill>
                          <a:effectLst/>
                        </a:rPr>
                        <a:t>0.24**</a:t>
                      </a:r>
                      <a:endParaRPr lang="en-US" sz="1200" dirty="0">
                        <a:solidFill>
                          <a:schemeClr val="bg1"/>
                        </a:solidFill>
                        <a:effectLst/>
                        <a:latin typeface="Times New Roman" panose="02020603050405020304" pitchFamily="18" charset="0"/>
                        <a:ea typeface="Times New Roman" panose="02020603050405020304" pitchFamily="18" charset="0"/>
                      </a:endParaRPr>
                    </a:p>
                  </a:txBody>
                  <a:tcPr marL="182880" marR="12200" marT="12200" marB="0" anchor="b">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12"/>
                  </a:ext>
                </a:extLst>
              </a:tr>
              <a:tr h="183002">
                <a:tc>
                  <a:txBody>
                    <a:bodyPr/>
                    <a:lstStyle/>
                    <a:p>
                      <a:pPr marL="0" marR="0">
                        <a:spcBef>
                          <a:spcPts val="0"/>
                        </a:spcBef>
                        <a:spcAft>
                          <a:spcPts val="0"/>
                        </a:spcAft>
                      </a:pPr>
                      <a:r>
                        <a:rPr lang="en-US" sz="1100">
                          <a:effectLst/>
                        </a:rPr>
                        <a:t>* p &lt; .05.  ** p &lt; .01</a:t>
                      </a:r>
                      <a:endParaRPr lang="en-US" sz="1200">
                        <a:effectLst/>
                        <a:latin typeface="Times New Roman" panose="02020603050405020304" pitchFamily="18" charset="0"/>
                        <a:ea typeface="Times New Roman" panose="02020603050405020304" pitchFamily="18" charset="0"/>
                      </a:endParaRPr>
                    </a:p>
                  </a:txBody>
                  <a:tcPr marL="12200" marR="12200" marT="12200" marB="0" anchor="b">
                    <a:lnT w="12700" cap="flat" cmpd="sng" algn="ctr">
                      <a:solidFill>
                        <a:schemeClr val="tx1"/>
                      </a:solidFill>
                      <a:prstDash val="solid"/>
                      <a:round/>
                      <a:headEnd type="none" w="med" len="med"/>
                      <a:tailEnd type="none" w="med" len="med"/>
                    </a:lnT>
                  </a:tcPr>
                </a:tc>
                <a:tc>
                  <a:txBody>
                    <a:bodyPr/>
                    <a:lstStyle/>
                    <a:p>
                      <a:pPr marL="0" marR="0">
                        <a:spcBef>
                          <a:spcPts val="0"/>
                        </a:spcBef>
                        <a:spcAft>
                          <a:spcPts val="0"/>
                        </a:spcAft>
                      </a:pPr>
                      <a:r>
                        <a:rPr lang="en-US" sz="1100" dirty="0">
                          <a:effectLst/>
                        </a:rPr>
                        <a:t> </a:t>
                      </a:r>
                      <a:endParaRPr lang="en-US" sz="1200" dirty="0">
                        <a:effectLst/>
                        <a:latin typeface="Times New Roman" panose="02020603050405020304" pitchFamily="18" charset="0"/>
                        <a:ea typeface="Times New Roman" panose="02020603050405020304" pitchFamily="18" charset="0"/>
                      </a:endParaRPr>
                    </a:p>
                  </a:txBody>
                  <a:tcPr marL="12200" marR="12200" marT="12200" marB="0">
                    <a:lnT w="12700" cap="flat" cmpd="sng" algn="ctr">
                      <a:solidFill>
                        <a:schemeClr val="tx1"/>
                      </a:solidFill>
                      <a:prstDash val="solid"/>
                      <a:round/>
                      <a:headEnd type="none" w="med" len="med"/>
                      <a:tailEnd type="none" w="med" len="med"/>
                    </a:lnT>
                  </a:tcPr>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12200" marR="12200" marT="12200" marB="0">
                    <a:lnT w="12700" cap="flat" cmpd="sng" algn="ctr">
                      <a:solidFill>
                        <a:schemeClr val="tx1"/>
                      </a:solidFill>
                      <a:prstDash val="solid"/>
                      <a:round/>
                      <a:headEnd type="none" w="med" len="med"/>
                      <a:tailEnd type="none" w="med" len="med"/>
                    </a:lnT>
                  </a:tcPr>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12200" marR="12200" marT="12200" marB="0">
                    <a:lnT w="12700" cap="flat" cmpd="sng" algn="ctr">
                      <a:solidFill>
                        <a:schemeClr val="tx1"/>
                      </a:solidFill>
                      <a:prstDash val="solid"/>
                      <a:round/>
                      <a:headEnd type="none" w="med" len="med"/>
                      <a:tailEnd type="none" w="med" len="med"/>
                    </a:lnT>
                  </a:tcPr>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12200" marR="12200" marT="12200" marB="0">
                    <a:lnT w="12700" cap="flat" cmpd="sng" algn="ctr">
                      <a:solidFill>
                        <a:schemeClr val="tx1"/>
                      </a:solidFill>
                      <a:prstDash val="solid"/>
                      <a:round/>
                      <a:headEnd type="none" w="med" len="med"/>
                      <a:tailEnd type="none" w="med" len="med"/>
                    </a:lnT>
                  </a:tcPr>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12200" marR="12200" marT="12200" marB="0">
                    <a:lnT w="12700" cap="flat" cmpd="sng" algn="ctr">
                      <a:solidFill>
                        <a:schemeClr val="tx1"/>
                      </a:solidFill>
                      <a:prstDash val="solid"/>
                      <a:round/>
                      <a:headEnd type="none" w="med" len="med"/>
                      <a:tailEnd type="none" w="med" len="med"/>
                    </a:lnT>
                  </a:tcPr>
                </a:tc>
                <a:tc>
                  <a:txBody>
                    <a:bodyPr/>
                    <a:lstStyle/>
                    <a:p>
                      <a:pPr marL="0" marR="0">
                        <a:spcBef>
                          <a:spcPts val="0"/>
                        </a:spcBef>
                        <a:spcAft>
                          <a:spcPts val="0"/>
                        </a:spcAft>
                      </a:pPr>
                      <a:r>
                        <a:rPr lang="en-US" sz="1100" dirty="0">
                          <a:effectLst/>
                        </a:rPr>
                        <a:t> </a:t>
                      </a:r>
                      <a:endParaRPr lang="en-US" sz="1200" dirty="0">
                        <a:effectLst/>
                        <a:latin typeface="Times New Roman" panose="02020603050405020304" pitchFamily="18" charset="0"/>
                        <a:ea typeface="Times New Roman" panose="02020603050405020304" pitchFamily="18" charset="0"/>
                      </a:endParaRPr>
                    </a:p>
                  </a:txBody>
                  <a:tcPr marL="12200" marR="12200" marT="12200" marB="0">
                    <a:lnT w="12700" cap="flat" cmpd="sng" algn="ctr">
                      <a:solidFill>
                        <a:schemeClr val="tx1"/>
                      </a:solidFill>
                      <a:prstDash val="solid"/>
                      <a:round/>
                      <a:headEnd type="none" w="med" len="med"/>
                      <a:tailEnd type="none" w="med" len="med"/>
                    </a:lnT>
                  </a:tcPr>
                </a:tc>
                <a:tc>
                  <a:txBody>
                    <a:bodyPr/>
                    <a:lstStyle/>
                    <a:p>
                      <a:pPr marL="0" marR="0">
                        <a:spcBef>
                          <a:spcPts val="0"/>
                        </a:spcBef>
                        <a:spcAft>
                          <a:spcPts val="0"/>
                        </a:spcAft>
                      </a:pPr>
                      <a:r>
                        <a:rPr lang="en-US" sz="1100" dirty="0">
                          <a:effectLst/>
                        </a:rPr>
                        <a:t> </a:t>
                      </a:r>
                      <a:endParaRPr lang="en-US" sz="1200" dirty="0">
                        <a:effectLst/>
                        <a:latin typeface="Times New Roman" panose="02020603050405020304" pitchFamily="18" charset="0"/>
                        <a:ea typeface="Times New Roman" panose="02020603050405020304" pitchFamily="18" charset="0"/>
                      </a:endParaRPr>
                    </a:p>
                  </a:txBody>
                  <a:tcPr marL="12200" marR="12200" marT="12200" marB="0" anchor="b">
                    <a:lnT w="12700" cap="flat" cmpd="sng" algn="ctr">
                      <a:solidFill>
                        <a:schemeClr val="tx1"/>
                      </a:solidFill>
                      <a:prstDash val="solid"/>
                      <a:round/>
                      <a:headEnd type="none" w="med" len="med"/>
                      <a:tailEnd type="none" w="med" len="med"/>
                    </a:lnT>
                  </a:tcPr>
                </a:tc>
                <a:tc>
                  <a:txBody>
                    <a:bodyPr/>
                    <a:lstStyle/>
                    <a:p>
                      <a:pPr marL="0" marR="0">
                        <a:spcBef>
                          <a:spcPts val="0"/>
                        </a:spcBef>
                        <a:spcAft>
                          <a:spcPts val="0"/>
                        </a:spcAft>
                      </a:pPr>
                      <a:r>
                        <a:rPr lang="en-US" sz="1100" dirty="0">
                          <a:effectLst/>
                        </a:rPr>
                        <a:t> </a:t>
                      </a:r>
                      <a:endParaRPr lang="en-US" sz="1200" dirty="0">
                        <a:effectLst/>
                        <a:latin typeface="Times New Roman" panose="02020603050405020304" pitchFamily="18" charset="0"/>
                        <a:ea typeface="Times New Roman" panose="02020603050405020304" pitchFamily="18" charset="0"/>
                      </a:endParaRPr>
                    </a:p>
                  </a:txBody>
                  <a:tcPr marL="12200" marR="12200" marT="12200" marB="0" anchor="b">
                    <a:lnT w="12700" cap="flat" cmpd="sng" algn="ctr">
                      <a:solidFill>
                        <a:schemeClr val="tx1"/>
                      </a:solidFill>
                      <a:prstDash val="solid"/>
                      <a:round/>
                      <a:headEnd type="none" w="med" len="med"/>
                      <a:tailEnd type="none" w="med" len="med"/>
                    </a:lnT>
                  </a:tcPr>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12200" marR="12200" marT="12200" marB="0" anchor="b">
                    <a:lnT w="12700" cap="flat" cmpd="sng" algn="ctr">
                      <a:solidFill>
                        <a:schemeClr val="tx1"/>
                      </a:solidFill>
                      <a:prstDash val="solid"/>
                      <a:round/>
                      <a:headEnd type="none" w="med" len="med"/>
                      <a:tailEnd type="none" w="med" len="med"/>
                    </a:lnT>
                  </a:tcPr>
                </a:tc>
                <a:tc>
                  <a:txBody>
                    <a:bodyPr/>
                    <a:lstStyle/>
                    <a:p>
                      <a:pPr marL="0" marR="0">
                        <a:spcBef>
                          <a:spcPts val="0"/>
                        </a:spcBef>
                        <a:spcAft>
                          <a:spcPts val="0"/>
                        </a:spcAft>
                      </a:pPr>
                      <a:r>
                        <a:rPr lang="en-US" sz="1100" dirty="0">
                          <a:effectLst/>
                        </a:rPr>
                        <a:t> </a:t>
                      </a:r>
                      <a:endParaRPr lang="en-US" sz="1200" dirty="0">
                        <a:effectLst/>
                        <a:latin typeface="Times New Roman" panose="02020603050405020304" pitchFamily="18" charset="0"/>
                        <a:ea typeface="Times New Roman" panose="02020603050405020304" pitchFamily="18" charset="0"/>
                      </a:endParaRPr>
                    </a:p>
                  </a:txBody>
                  <a:tcPr marL="12200" marR="12200" marT="12200"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13"/>
                  </a:ext>
                </a:extLst>
              </a:tr>
              <a:tr h="183002">
                <a:tc>
                  <a:txBody>
                    <a:bodyPr/>
                    <a:lstStyle/>
                    <a:p>
                      <a:pPr marL="0" marR="0">
                        <a:spcBef>
                          <a:spcPts val="0"/>
                        </a:spcBef>
                        <a:spcAft>
                          <a:spcPts val="0"/>
                        </a:spcAft>
                      </a:pPr>
                      <a:r>
                        <a:rPr lang="en-US" sz="1100">
                          <a:effectLst/>
                        </a:rPr>
                        <a:t>Note. df range 662-676</a:t>
                      </a:r>
                      <a:endParaRPr lang="en-US" sz="1200">
                        <a:effectLst/>
                        <a:latin typeface="Times New Roman" panose="02020603050405020304" pitchFamily="18" charset="0"/>
                        <a:ea typeface="Times New Roman" panose="02020603050405020304" pitchFamily="18" charset="0"/>
                      </a:endParaRPr>
                    </a:p>
                  </a:txBody>
                  <a:tcPr marL="12200" marR="12200" marT="12200" marB="0"/>
                </a:tc>
                <a:tc>
                  <a:txBody>
                    <a:bodyPr/>
                    <a:lstStyle/>
                    <a:p>
                      <a:pPr marL="0" marR="0">
                        <a:spcBef>
                          <a:spcPts val="0"/>
                        </a:spcBef>
                        <a:spcAft>
                          <a:spcPts val="0"/>
                        </a:spcAft>
                      </a:pPr>
                      <a:r>
                        <a:rPr lang="en-US" sz="1100" dirty="0">
                          <a:effectLst/>
                        </a:rPr>
                        <a:t> </a:t>
                      </a:r>
                      <a:endParaRPr lang="en-US" sz="1200" dirty="0">
                        <a:effectLst/>
                        <a:latin typeface="Times New Roman" panose="02020603050405020304" pitchFamily="18" charset="0"/>
                        <a:ea typeface="Times New Roman" panose="02020603050405020304" pitchFamily="18" charset="0"/>
                      </a:endParaRPr>
                    </a:p>
                  </a:txBody>
                  <a:tcPr marL="12200" marR="12200" marT="12200" marB="0"/>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12200" marR="12200" marT="12200" marB="0"/>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12200" marR="12200" marT="12200" marB="0"/>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12200" marR="12200" marT="12200" marB="0"/>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12200" marR="12200" marT="12200" marB="0"/>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12200" marR="12200" marT="12200" marB="0"/>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12200" marR="12200" marT="12200" marB="0" anchor="b"/>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12200" marR="12200" marT="12200" marB="0" anchor="b"/>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12200" marR="12200" marT="12200" marB="0" anchor="b"/>
                </a:tc>
                <a:tc>
                  <a:txBody>
                    <a:bodyPr/>
                    <a:lstStyle/>
                    <a:p>
                      <a:pPr marL="0" marR="0">
                        <a:spcBef>
                          <a:spcPts val="0"/>
                        </a:spcBef>
                        <a:spcAft>
                          <a:spcPts val="0"/>
                        </a:spcAft>
                      </a:pPr>
                      <a:r>
                        <a:rPr lang="en-US" sz="1100" dirty="0">
                          <a:effectLst/>
                        </a:rPr>
                        <a:t> </a:t>
                      </a:r>
                      <a:endParaRPr lang="en-US" sz="1200" dirty="0">
                        <a:effectLst/>
                        <a:latin typeface="Times New Roman" panose="02020603050405020304" pitchFamily="18" charset="0"/>
                        <a:ea typeface="Times New Roman" panose="02020603050405020304" pitchFamily="18" charset="0"/>
                      </a:endParaRPr>
                    </a:p>
                  </a:txBody>
                  <a:tcPr marL="12200" marR="12200" marT="12200" marB="0" anchor="b"/>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14084859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60718632"/>
              </p:ext>
            </p:extLst>
          </p:nvPr>
        </p:nvGraphicFramePr>
        <p:xfrm>
          <a:off x="609600" y="209550"/>
          <a:ext cx="7619998" cy="4785678"/>
        </p:xfrm>
        <a:graphic>
          <a:graphicData uri="http://schemas.openxmlformats.org/drawingml/2006/table">
            <a:tbl>
              <a:tblPr>
                <a:tableStyleId>{5C22544A-7EE6-4342-B048-85BDC9FD1C3A}</a:tableStyleId>
              </a:tblPr>
              <a:tblGrid>
                <a:gridCol w="535658">
                  <a:extLst>
                    <a:ext uri="{9D8B030D-6E8A-4147-A177-3AD203B41FA5}">
                      <a16:colId xmlns:a16="http://schemas.microsoft.com/office/drawing/2014/main" val="20000"/>
                    </a:ext>
                  </a:extLst>
                </a:gridCol>
                <a:gridCol w="122563">
                  <a:extLst>
                    <a:ext uri="{9D8B030D-6E8A-4147-A177-3AD203B41FA5}">
                      <a16:colId xmlns:a16="http://schemas.microsoft.com/office/drawing/2014/main" val="20001"/>
                    </a:ext>
                  </a:extLst>
                </a:gridCol>
                <a:gridCol w="1121258">
                  <a:extLst>
                    <a:ext uri="{9D8B030D-6E8A-4147-A177-3AD203B41FA5}">
                      <a16:colId xmlns:a16="http://schemas.microsoft.com/office/drawing/2014/main" val="20002"/>
                    </a:ext>
                  </a:extLst>
                </a:gridCol>
                <a:gridCol w="636131">
                  <a:extLst>
                    <a:ext uri="{9D8B030D-6E8A-4147-A177-3AD203B41FA5}">
                      <a16:colId xmlns:a16="http://schemas.microsoft.com/office/drawing/2014/main" val="20003"/>
                    </a:ext>
                  </a:extLst>
                </a:gridCol>
                <a:gridCol w="637915">
                  <a:extLst>
                    <a:ext uri="{9D8B030D-6E8A-4147-A177-3AD203B41FA5}">
                      <a16:colId xmlns:a16="http://schemas.microsoft.com/office/drawing/2014/main" val="20004"/>
                    </a:ext>
                  </a:extLst>
                </a:gridCol>
                <a:gridCol w="716987">
                  <a:extLst>
                    <a:ext uri="{9D8B030D-6E8A-4147-A177-3AD203B41FA5}">
                      <a16:colId xmlns:a16="http://schemas.microsoft.com/office/drawing/2014/main" val="20005"/>
                    </a:ext>
                  </a:extLst>
                </a:gridCol>
                <a:gridCol w="752061">
                  <a:extLst>
                    <a:ext uri="{9D8B030D-6E8A-4147-A177-3AD203B41FA5}">
                      <a16:colId xmlns:a16="http://schemas.microsoft.com/office/drawing/2014/main" val="20006"/>
                    </a:ext>
                  </a:extLst>
                </a:gridCol>
                <a:gridCol w="634942">
                  <a:extLst>
                    <a:ext uri="{9D8B030D-6E8A-4147-A177-3AD203B41FA5}">
                      <a16:colId xmlns:a16="http://schemas.microsoft.com/office/drawing/2014/main" val="20007"/>
                    </a:ext>
                  </a:extLst>
                </a:gridCol>
                <a:gridCol w="612943">
                  <a:extLst>
                    <a:ext uri="{9D8B030D-6E8A-4147-A177-3AD203B41FA5}">
                      <a16:colId xmlns:a16="http://schemas.microsoft.com/office/drawing/2014/main" val="20008"/>
                    </a:ext>
                  </a:extLst>
                </a:gridCol>
                <a:gridCol w="613540">
                  <a:extLst>
                    <a:ext uri="{9D8B030D-6E8A-4147-A177-3AD203B41FA5}">
                      <a16:colId xmlns:a16="http://schemas.microsoft.com/office/drawing/2014/main" val="20009"/>
                    </a:ext>
                  </a:extLst>
                </a:gridCol>
                <a:gridCol w="618299">
                  <a:extLst>
                    <a:ext uri="{9D8B030D-6E8A-4147-A177-3AD203B41FA5}">
                      <a16:colId xmlns:a16="http://schemas.microsoft.com/office/drawing/2014/main" val="20010"/>
                    </a:ext>
                  </a:extLst>
                </a:gridCol>
                <a:gridCol w="617701">
                  <a:extLst>
                    <a:ext uri="{9D8B030D-6E8A-4147-A177-3AD203B41FA5}">
                      <a16:colId xmlns:a16="http://schemas.microsoft.com/office/drawing/2014/main" val="20011"/>
                    </a:ext>
                  </a:extLst>
                </a:gridCol>
              </a:tblGrid>
              <a:tr h="94344">
                <a:tc gridSpan="12">
                  <a:txBody>
                    <a:bodyPr/>
                    <a:lstStyle/>
                    <a:p>
                      <a:pPr marL="0" marR="0"/>
                      <a:r>
                        <a:rPr lang="en-US" sz="900">
                          <a:effectLst/>
                        </a:rPr>
                        <a:t>Correlations among motivation variables by ability group</a:t>
                      </a:r>
                      <a:endParaRPr lang="en-US" sz="900">
                        <a:effectLst/>
                        <a:latin typeface="Times New Roman" panose="02020603050405020304" pitchFamily="18" charset="0"/>
                        <a:ea typeface="Times New Roman" panose="02020603050405020304" pitchFamily="18" charset="0"/>
                      </a:endParaRPr>
                    </a:p>
                  </a:txBody>
                  <a:tcPr marL="27312" marR="27312"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66860">
                <a:tc gridSpan="2">
                  <a:txBody>
                    <a:bodyPr/>
                    <a:lstStyle/>
                    <a:p>
                      <a:pPr marL="0" marR="0">
                        <a:spcBef>
                          <a:spcPts val="0"/>
                        </a:spcBef>
                        <a:spcAft>
                          <a:spcPts val="0"/>
                        </a:spcAft>
                      </a:pPr>
                      <a:r>
                        <a:rPr lang="en-US" sz="900">
                          <a:effectLst/>
                        </a:rPr>
                        <a:t>Groups</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hMerge="1">
                  <a:txBody>
                    <a:bodyPr/>
                    <a:lstStyle/>
                    <a:p>
                      <a:endParaRPr lang="en-US"/>
                    </a:p>
                  </a:txBody>
                  <a:tcPr/>
                </a:tc>
                <a:tc>
                  <a:txBody>
                    <a:bodyPr/>
                    <a:lstStyle/>
                    <a:p>
                      <a:pPr marL="0" marR="0">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a:txBody>
                    <a:bodyPr/>
                    <a:lstStyle/>
                    <a:p>
                      <a:pPr marL="0" marR="0" algn="ctr">
                        <a:spcBef>
                          <a:spcPts val="0"/>
                        </a:spcBef>
                        <a:spcAft>
                          <a:spcPts val="0"/>
                        </a:spcAft>
                      </a:pPr>
                      <a:r>
                        <a:rPr lang="en-US" sz="900">
                          <a:effectLst/>
                        </a:rPr>
                        <a:t>Math anxiety</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a:txBody>
                    <a:bodyPr/>
                    <a:lstStyle/>
                    <a:p>
                      <a:pPr marL="0" marR="0" algn="ctr">
                        <a:spcBef>
                          <a:spcPts val="0"/>
                        </a:spcBef>
                        <a:spcAft>
                          <a:spcPts val="0"/>
                        </a:spcAft>
                      </a:pPr>
                      <a:r>
                        <a:rPr lang="en-US" sz="900">
                          <a:effectLst/>
                        </a:rPr>
                        <a:t>Self -efficacy</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a:txBody>
                    <a:bodyPr/>
                    <a:lstStyle/>
                    <a:p>
                      <a:pPr marL="0" marR="0" algn="ctr">
                        <a:spcBef>
                          <a:spcPts val="0"/>
                        </a:spcBef>
                        <a:spcAft>
                          <a:spcPts val="0"/>
                        </a:spcAft>
                      </a:pPr>
                      <a:r>
                        <a:rPr lang="en-US" sz="900">
                          <a:effectLst/>
                        </a:rPr>
                        <a:t>Attainment value</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a:txBody>
                    <a:bodyPr/>
                    <a:lstStyle/>
                    <a:p>
                      <a:pPr marL="0" marR="0" algn="ctr">
                        <a:spcBef>
                          <a:spcPts val="0"/>
                        </a:spcBef>
                        <a:spcAft>
                          <a:spcPts val="0"/>
                        </a:spcAft>
                      </a:pPr>
                      <a:r>
                        <a:rPr lang="en-US" sz="900">
                          <a:effectLst/>
                        </a:rPr>
                        <a:t>Intrinsic interest value</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a:txBody>
                    <a:bodyPr/>
                    <a:lstStyle/>
                    <a:p>
                      <a:pPr marL="0" marR="0" algn="ctr">
                        <a:spcBef>
                          <a:spcPts val="0"/>
                        </a:spcBef>
                        <a:spcAft>
                          <a:spcPts val="0"/>
                        </a:spcAft>
                      </a:pPr>
                      <a:r>
                        <a:rPr lang="en-US" sz="900">
                          <a:effectLst/>
                        </a:rPr>
                        <a:t>Utility value</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a:txBody>
                    <a:bodyPr/>
                    <a:lstStyle/>
                    <a:p>
                      <a:pPr marL="0" marR="0" algn="ctr">
                        <a:spcBef>
                          <a:spcPts val="0"/>
                        </a:spcBef>
                        <a:spcAft>
                          <a:spcPts val="0"/>
                        </a:spcAft>
                      </a:pPr>
                      <a:r>
                        <a:rPr lang="en-US" sz="900">
                          <a:effectLst/>
                        </a:rPr>
                        <a:t>Ability beliefs</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a:txBody>
                    <a:bodyPr/>
                    <a:lstStyle/>
                    <a:p>
                      <a:pPr marL="0" marR="0" algn="ctr">
                        <a:spcBef>
                          <a:spcPts val="0"/>
                        </a:spcBef>
                        <a:spcAft>
                          <a:spcPts val="0"/>
                        </a:spcAft>
                      </a:pPr>
                      <a:r>
                        <a:rPr lang="en-US" sz="900">
                          <a:effectLst/>
                        </a:rPr>
                        <a:t>Gender</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a:txBody>
                    <a:bodyPr/>
                    <a:lstStyle/>
                    <a:p>
                      <a:pPr marL="0" marR="0" algn="ctr">
                        <a:spcBef>
                          <a:spcPts val="0"/>
                        </a:spcBef>
                        <a:spcAft>
                          <a:spcPts val="0"/>
                        </a:spcAft>
                      </a:pPr>
                      <a:r>
                        <a:rPr lang="en-US" sz="900">
                          <a:effectLst/>
                        </a:rPr>
                        <a:t>Task difficulty</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a:txBody>
                    <a:bodyPr/>
                    <a:lstStyle/>
                    <a:p>
                      <a:pPr marL="0" marR="0" algn="ctr">
                        <a:spcBef>
                          <a:spcPts val="0"/>
                        </a:spcBef>
                        <a:spcAft>
                          <a:spcPts val="0"/>
                        </a:spcAft>
                      </a:pPr>
                      <a:r>
                        <a:rPr lang="en-US" sz="900">
                          <a:effectLst/>
                        </a:rPr>
                        <a:t>Required effort</a:t>
                      </a:r>
                      <a:endParaRPr lang="en-US" sz="1000">
                        <a:effectLst/>
                        <a:latin typeface="Times New Roman" panose="02020603050405020304" pitchFamily="18" charset="0"/>
                        <a:ea typeface="Times New Roman" panose="02020603050405020304" pitchFamily="18" charset="0"/>
                      </a:endParaRPr>
                    </a:p>
                  </a:txBody>
                  <a:tcPr marL="27312" marR="27312" marT="0" marB="0" anchor="b"/>
                </a:tc>
                <a:extLst>
                  <a:ext uri="{0D108BD9-81ED-4DB2-BD59-A6C34878D82A}">
                    <a16:rowId xmlns:a16="http://schemas.microsoft.com/office/drawing/2014/main" val="10001"/>
                  </a:ext>
                </a:extLst>
              </a:tr>
              <a:tr h="94344">
                <a:tc gridSpan="2">
                  <a:txBody>
                    <a:bodyPr/>
                    <a:lstStyle/>
                    <a:p>
                      <a:pPr marL="0" marR="0">
                        <a:spcBef>
                          <a:spcPts val="0"/>
                        </a:spcBef>
                        <a:spcAft>
                          <a:spcPts val="0"/>
                        </a:spcAft>
                      </a:pPr>
                      <a:r>
                        <a:rPr lang="en-US" sz="900">
                          <a:effectLst/>
                        </a:rPr>
                        <a:t>Low</a:t>
                      </a:r>
                      <a:endParaRPr lang="en-US" sz="1000">
                        <a:effectLst/>
                        <a:latin typeface="Times New Roman" panose="02020603050405020304" pitchFamily="18" charset="0"/>
                        <a:ea typeface="Times New Roman" panose="02020603050405020304" pitchFamily="18" charset="0"/>
                      </a:endParaRPr>
                    </a:p>
                  </a:txBody>
                  <a:tcPr marL="27312" marR="27312" marT="0" marB="0"/>
                </a:tc>
                <a:tc hMerge="1">
                  <a:txBody>
                    <a:bodyPr/>
                    <a:lstStyle/>
                    <a:p>
                      <a:endParaRPr lang="en-US"/>
                    </a:p>
                  </a:txBody>
                  <a:tcPr/>
                </a:tc>
                <a:tc>
                  <a:txBody>
                    <a:bodyPr/>
                    <a:lstStyle/>
                    <a:p>
                      <a:pPr marL="0" marR="0">
                        <a:spcBef>
                          <a:spcPts val="0"/>
                        </a:spcBef>
                        <a:spcAft>
                          <a:spcPts val="0"/>
                        </a:spcAft>
                      </a:pPr>
                      <a:r>
                        <a:rPr lang="en-US" sz="900">
                          <a:effectLst/>
                        </a:rPr>
                        <a:t>Math anxiety</a:t>
                      </a:r>
                      <a:endParaRPr lang="en-US" sz="1000">
                        <a:effectLst/>
                        <a:latin typeface="Times New Roman" panose="02020603050405020304" pitchFamily="18" charset="0"/>
                        <a:ea typeface="Times New Roman" panose="02020603050405020304" pitchFamily="18" charset="0"/>
                      </a:endParaRPr>
                    </a:p>
                  </a:txBody>
                  <a:tcPr marL="27312" marR="27312" marT="0" marB="0"/>
                </a:tc>
                <a:tc>
                  <a:txBody>
                    <a:bodyPr/>
                    <a:lstStyle/>
                    <a:p>
                      <a:pPr marL="0" marR="0" algn="ctr">
                        <a:spcBef>
                          <a:spcPts val="0"/>
                        </a:spcBef>
                        <a:spcAft>
                          <a:spcPts val="0"/>
                        </a:spcAft>
                      </a:pPr>
                      <a:r>
                        <a:rPr lang="en-US" sz="900">
                          <a:effectLst/>
                        </a:rPr>
                        <a:t>1</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a:txBody>
                    <a:bodyPr/>
                    <a:lstStyle/>
                    <a:p>
                      <a:pPr marL="0" marR="0" algn="ctr">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a:txBody>
                    <a:bodyPr/>
                    <a:lstStyle/>
                    <a:p>
                      <a:pPr marL="0" marR="0" algn="ctr">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a:txBody>
                    <a:bodyPr/>
                    <a:lstStyle/>
                    <a:p>
                      <a:pPr marL="0" marR="0" algn="ctr">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a:txBody>
                    <a:bodyPr/>
                    <a:lstStyle/>
                    <a:p>
                      <a:pPr marL="0" marR="0" algn="ctr">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a:txBody>
                    <a:bodyPr/>
                    <a:lstStyle/>
                    <a:p>
                      <a:pPr marL="0" marR="0" algn="ctr">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a:txBody>
                    <a:bodyPr/>
                    <a:lstStyle/>
                    <a:p>
                      <a:pPr marL="0" marR="0" algn="ctr">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a:txBody>
                    <a:bodyPr/>
                    <a:lstStyle/>
                    <a:p>
                      <a:pPr marL="0" marR="0" algn="ctr">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a:txBody>
                    <a:bodyPr/>
                    <a:lstStyle/>
                    <a:p>
                      <a:pPr marL="0" marR="0" algn="ctr">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b"/>
                </a:tc>
                <a:extLst>
                  <a:ext uri="{0D108BD9-81ED-4DB2-BD59-A6C34878D82A}">
                    <a16:rowId xmlns:a16="http://schemas.microsoft.com/office/drawing/2014/main" val="10002"/>
                  </a:ext>
                </a:extLst>
              </a:tr>
              <a:tr h="94344">
                <a:tc gridSpan="2">
                  <a:txBody>
                    <a:bodyPr/>
                    <a:lstStyle/>
                    <a:p>
                      <a:pPr marL="0" marR="0">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hMerge="1">
                  <a:txBody>
                    <a:bodyPr/>
                    <a:lstStyle/>
                    <a:p>
                      <a:endParaRPr lang="en-US"/>
                    </a:p>
                  </a:txBody>
                  <a:tcPr/>
                </a:tc>
                <a:tc>
                  <a:txBody>
                    <a:bodyPr/>
                    <a:lstStyle/>
                    <a:p>
                      <a:pPr marL="0" marR="0">
                        <a:spcBef>
                          <a:spcPts val="0"/>
                        </a:spcBef>
                        <a:spcAft>
                          <a:spcPts val="0"/>
                        </a:spcAft>
                      </a:pPr>
                      <a:r>
                        <a:rPr lang="en-US" sz="900">
                          <a:effectLst/>
                        </a:rPr>
                        <a:t>Self-efficacy</a:t>
                      </a:r>
                      <a:endParaRPr lang="en-US" sz="1000">
                        <a:effectLst/>
                        <a:latin typeface="Times New Roman" panose="02020603050405020304" pitchFamily="18" charset="0"/>
                        <a:ea typeface="Times New Roman" panose="02020603050405020304" pitchFamily="18" charset="0"/>
                      </a:endParaRPr>
                    </a:p>
                  </a:txBody>
                  <a:tcPr marL="27312" marR="27312" marT="0" marB="0"/>
                </a:tc>
                <a:tc>
                  <a:txBody>
                    <a:bodyPr/>
                    <a:lstStyle/>
                    <a:p>
                      <a:pPr marL="0" marR="0" algn="ctr">
                        <a:spcBef>
                          <a:spcPts val="0"/>
                        </a:spcBef>
                        <a:spcAft>
                          <a:spcPts val="0"/>
                        </a:spcAft>
                      </a:pPr>
                      <a:r>
                        <a:rPr lang="en-US" sz="900">
                          <a:effectLst/>
                        </a:rPr>
                        <a:t>-0.32**</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1</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a:txBody>
                    <a:bodyPr/>
                    <a:lstStyle/>
                    <a:p>
                      <a:pPr marL="0" marR="0">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a:txBody>
                    <a:bodyPr/>
                    <a:lstStyle/>
                    <a:p>
                      <a:pPr marL="0" marR="0">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b"/>
                </a:tc>
                <a:extLst>
                  <a:ext uri="{0D108BD9-81ED-4DB2-BD59-A6C34878D82A}">
                    <a16:rowId xmlns:a16="http://schemas.microsoft.com/office/drawing/2014/main" val="10003"/>
                  </a:ext>
                </a:extLst>
              </a:tr>
              <a:tr h="94344">
                <a:tc gridSpan="2">
                  <a:txBody>
                    <a:bodyPr/>
                    <a:lstStyle/>
                    <a:p>
                      <a:pPr marL="0" marR="0">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tc>
                <a:tc hMerge="1">
                  <a:txBody>
                    <a:bodyPr/>
                    <a:lstStyle/>
                    <a:p>
                      <a:endParaRPr lang="en-US"/>
                    </a:p>
                  </a:txBody>
                  <a:tcPr/>
                </a:tc>
                <a:tc>
                  <a:txBody>
                    <a:bodyPr/>
                    <a:lstStyle/>
                    <a:p>
                      <a:pPr marL="0" marR="0">
                        <a:spcBef>
                          <a:spcPts val="0"/>
                        </a:spcBef>
                        <a:spcAft>
                          <a:spcPts val="0"/>
                        </a:spcAft>
                      </a:pPr>
                      <a:r>
                        <a:rPr lang="en-US" sz="900">
                          <a:effectLst/>
                        </a:rPr>
                        <a:t>Attainment value</a:t>
                      </a:r>
                      <a:endParaRPr lang="en-US" sz="1000">
                        <a:effectLst/>
                        <a:latin typeface="Times New Roman" panose="02020603050405020304" pitchFamily="18" charset="0"/>
                        <a:ea typeface="Times New Roman" panose="02020603050405020304" pitchFamily="18" charset="0"/>
                      </a:endParaRPr>
                    </a:p>
                  </a:txBody>
                  <a:tcPr marL="27312" marR="27312" marT="0" marB="0"/>
                </a:tc>
                <a:tc>
                  <a:txBody>
                    <a:bodyPr/>
                    <a:lstStyle/>
                    <a:p>
                      <a:pPr marL="0" marR="0" algn="ctr">
                        <a:spcBef>
                          <a:spcPts val="0"/>
                        </a:spcBef>
                        <a:spcAft>
                          <a:spcPts val="0"/>
                        </a:spcAft>
                      </a:pPr>
                      <a:r>
                        <a:rPr lang="en-US" sz="900">
                          <a:effectLst/>
                        </a:rPr>
                        <a:t>0.03</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0.36**</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1</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a:txBody>
                    <a:bodyPr/>
                    <a:lstStyle/>
                    <a:p>
                      <a:pPr marL="0" marR="0">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a:txBody>
                    <a:bodyPr/>
                    <a:lstStyle/>
                    <a:p>
                      <a:pPr marL="0" marR="0">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b"/>
                </a:tc>
                <a:extLst>
                  <a:ext uri="{0D108BD9-81ED-4DB2-BD59-A6C34878D82A}">
                    <a16:rowId xmlns:a16="http://schemas.microsoft.com/office/drawing/2014/main" val="10004"/>
                  </a:ext>
                </a:extLst>
              </a:tr>
              <a:tr h="177906">
                <a:tc gridSpan="2">
                  <a:txBody>
                    <a:bodyPr/>
                    <a:lstStyle/>
                    <a:p>
                      <a:pPr marL="0" marR="0">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tc>
                <a:tc hMerge="1">
                  <a:txBody>
                    <a:bodyPr/>
                    <a:lstStyle/>
                    <a:p>
                      <a:endParaRPr lang="en-US"/>
                    </a:p>
                  </a:txBody>
                  <a:tcPr/>
                </a:tc>
                <a:tc>
                  <a:txBody>
                    <a:bodyPr/>
                    <a:lstStyle/>
                    <a:p>
                      <a:pPr marL="0" marR="0">
                        <a:spcBef>
                          <a:spcPts val="0"/>
                        </a:spcBef>
                        <a:spcAft>
                          <a:spcPts val="0"/>
                        </a:spcAft>
                      </a:pPr>
                      <a:r>
                        <a:rPr lang="en-US" sz="900">
                          <a:effectLst/>
                        </a:rPr>
                        <a:t>Intrinsic interest value</a:t>
                      </a:r>
                      <a:endParaRPr lang="en-US" sz="1000">
                        <a:effectLst/>
                        <a:latin typeface="Times New Roman" panose="02020603050405020304" pitchFamily="18" charset="0"/>
                        <a:ea typeface="Times New Roman" panose="02020603050405020304" pitchFamily="18" charset="0"/>
                      </a:endParaRPr>
                    </a:p>
                  </a:txBody>
                  <a:tcPr marL="27312" marR="27312" marT="0" marB="0"/>
                </a:tc>
                <a:tc>
                  <a:txBody>
                    <a:bodyPr/>
                    <a:lstStyle/>
                    <a:p>
                      <a:pPr marL="0" marR="0" algn="ctr">
                        <a:spcBef>
                          <a:spcPts val="0"/>
                        </a:spcBef>
                        <a:spcAft>
                          <a:spcPts val="0"/>
                        </a:spcAft>
                      </a:pPr>
                      <a:r>
                        <a:rPr lang="en-US" sz="900">
                          <a:effectLst/>
                        </a:rPr>
                        <a:t>-0.18*</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0.40**</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0.43**</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1</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a:txBody>
                    <a:bodyPr/>
                    <a:lstStyle/>
                    <a:p>
                      <a:pPr marL="0" marR="0">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a:txBody>
                    <a:bodyPr/>
                    <a:lstStyle/>
                    <a:p>
                      <a:pPr marL="0" marR="0">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b"/>
                </a:tc>
                <a:extLst>
                  <a:ext uri="{0D108BD9-81ED-4DB2-BD59-A6C34878D82A}">
                    <a16:rowId xmlns:a16="http://schemas.microsoft.com/office/drawing/2014/main" val="10005"/>
                  </a:ext>
                </a:extLst>
              </a:tr>
              <a:tr h="94344">
                <a:tc gridSpan="2">
                  <a:txBody>
                    <a:bodyPr/>
                    <a:lstStyle/>
                    <a:p>
                      <a:pPr marL="0" marR="0">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tc>
                <a:tc hMerge="1">
                  <a:txBody>
                    <a:bodyPr/>
                    <a:lstStyle/>
                    <a:p>
                      <a:endParaRPr lang="en-US"/>
                    </a:p>
                  </a:txBody>
                  <a:tcPr/>
                </a:tc>
                <a:tc>
                  <a:txBody>
                    <a:bodyPr/>
                    <a:lstStyle/>
                    <a:p>
                      <a:pPr marL="0" marR="0">
                        <a:spcBef>
                          <a:spcPts val="0"/>
                        </a:spcBef>
                        <a:spcAft>
                          <a:spcPts val="0"/>
                        </a:spcAft>
                      </a:pPr>
                      <a:r>
                        <a:rPr lang="en-US" sz="900">
                          <a:effectLst/>
                        </a:rPr>
                        <a:t>Utility value</a:t>
                      </a:r>
                      <a:endParaRPr lang="en-US" sz="1000">
                        <a:effectLst/>
                        <a:latin typeface="Times New Roman" panose="02020603050405020304" pitchFamily="18" charset="0"/>
                        <a:ea typeface="Times New Roman" panose="02020603050405020304" pitchFamily="18" charset="0"/>
                      </a:endParaRPr>
                    </a:p>
                  </a:txBody>
                  <a:tcPr marL="27312" marR="27312" marT="0" marB="0"/>
                </a:tc>
                <a:tc>
                  <a:txBody>
                    <a:bodyPr/>
                    <a:lstStyle/>
                    <a:p>
                      <a:pPr marL="0" marR="0" algn="ctr">
                        <a:spcBef>
                          <a:spcPts val="0"/>
                        </a:spcBef>
                        <a:spcAft>
                          <a:spcPts val="0"/>
                        </a:spcAft>
                      </a:pPr>
                      <a:r>
                        <a:rPr lang="en-US" sz="900">
                          <a:effectLst/>
                        </a:rPr>
                        <a:t>-0.11</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0.38**</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0.44**</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0.57**</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1</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a:txBody>
                    <a:bodyPr/>
                    <a:lstStyle/>
                    <a:p>
                      <a:pPr marL="0" marR="0">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a:txBody>
                    <a:bodyPr/>
                    <a:lstStyle/>
                    <a:p>
                      <a:pPr marL="0" marR="0">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b"/>
                </a:tc>
                <a:extLst>
                  <a:ext uri="{0D108BD9-81ED-4DB2-BD59-A6C34878D82A}">
                    <a16:rowId xmlns:a16="http://schemas.microsoft.com/office/drawing/2014/main" val="10006"/>
                  </a:ext>
                </a:extLst>
              </a:tr>
              <a:tr h="94344">
                <a:tc gridSpan="2">
                  <a:txBody>
                    <a:bodyPr/>
                    <a:lstStyle/>
                    <a:p>
                      <a:pPr marL="0" marR="0">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tc>
                <a:tc hMerge="1">
                  <a:txBody>
                    <a:bodyPr/>
                    <a:lstStyle/>
                    <a:p>
                      <a:endParaRPr lang="en-US"/>
                    </a:p>
                  </a:txBody>
                  <a:tcPr/>
                </a:tc>
                <a:tc>
                  <a:txBody>
                    <a:bodyPr/>
                    <a:lstStyle/>
                    <a:p>
                      <a:pPr marL="0" marR="0">
                        <a:spcBef>
                          <a:spcPts val="0"/>
                        </a:spcBef>
                        <a:spcAft>
                          <a:spcPts val="0"/>
                        </a:spcAft>
                      </a:pPr>
                      <a:r>
                        <a:rPr lang="en-US" sz="900">
                          <a:effectLst/>
                        </a:rPr>
                        <a:t>Ability beliefs</a:t>
                      </a:r>
                      <a:endParaRPr lang="en-US" sz="1000">
                        <a:effectLst/>
                        <a:latin typeface="Times New Roman" panose="02020603050405020304" pitchFamily="18" charset="0"/>
                        <a:ea typeface="Times New Roman" panose="02020603050405020304" pitchFamily="18" charset="0"/>
                      </a:endParaRPr>
                    </a:p>
                  </a:txBody>
                  <a:tcPr marL="27312" marR="27312" marT="0" marB="0"/>
                </a:tc>
                <a:tc>
                  <a:txBody>
                    <a:bodyPr/>
                    <a:lstStyle/>
                    <a:p>
                      <a:pPr marL="0" marR="0" algn="ctr">
                        <a:spcBef>
                          <a:spcPts val="0"/>
                        </a:spcBef>
                        <a:spcAft>
                          <a:spcPts val="0"/>
                        </a:spcAft>
                      </a:pPr>
                      <a:r>
                        <a:rPr lang="en-US" sz="900">
                          <a:effectLst/>
                        </a:rPr>
                        <a:t>-0.29**</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0.73**</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0.32**</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0.47**</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0.40**</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1</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a:txBody>
                    <a:bodyPr/>
                    <a:lstStyle/>
                    <a:p>
                      <a:pPr marL="0" marR="0">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a:txBody>
                    <a:bodyPr/>
                    <a:lstStyle/>
                    <a:p>
                      <a:pPr marL="0" marR="0">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b"/>
                </a:tc>
                <a:extLst>
                  <a:ext uri="{0D108BD9-81ED-4DB2-BD59-A6C34878D82A}">
                    <a16:rowId xmlns:a16="http://schemas.microsoft.com/office/drawing/2014/main" val="10007"/>
                  </a:ext>
                </a:extLst>
              </a:tr>
              <a:tr h="94344">
                <a:tc gridSpan="2">
                  <a:txBody>
                    <a:bodyPr/>
                    <a:lstStyle/>
                    <a:p>
                      <a:pPr marL="0" marR="0">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tc>
                <a:tc hMerge="1">
                  <a:txBody>
                    <a:bodyPr/>
                    <a:lstStyle/>
                    <a:p>
                      <a:endParaRPr lang="en-US"/>
                    </a:p>
                  </a:txBody>
                  <a:tcPr/>
                </a:tc>
                <a:tc>
                  <a:txBody>
                    <a:bodyPr/>
                    <a:lstStyle/>
                    <a:p>
                      <a:pPr marL="0" marR="0">
                        <a:spcBef>
                          <a:spcPts val="0"/>
                        </a:spcBef>
                        <a:spcAft>
                          <a:spcPts val="0"/>
                        </a:spcAft>
                      </a:pPr>
                      <a:r>
                        <a:rPr lang="en-US" sz="900">
                          <a:effectLst/>
                        </a:rPr>
                        <a:t>Gender</a:t>
                      </a:r>
                      <a:endParaRPr lang="en-US" sz="1000">
                        <a:effectLst/>
                        <a:latin typeface="Times New Roman" panose="02020603050405020304" pitchFamily="18" charset="0"/>
                        <a:ea typeface="Times New Roman" panose="02020603050405020304" pitchFamily="18" charset="0"/>
                      </a:endParaRPr>
                    </a:p>
                  </a:txBody>
                  <a:tcPr marL="27312" marR="27312" marT="0" marB="0"/>
                </a:tc>
                <a:tc>
                  <a:txBody>
                    <a:bodyPr/>
                    <a:lstStyle/>
                    <a:p>
                      <a:pPr marL="0" marR="0" algn="ctr">
                        <a:spcBef>
                          <a:spcPts val="0"/>
                        </a:spcBef>
                        <a:spcAft>
                          <a:spcPts val="0"/>
                        </a:spcAft>
                      </a:pPr>
                      <a:r>
                        <a:rPr lang="en-US" sz="900" dirty="0">
                          <a:effectLst/>
                        </a:rPr>
                        <a:t>0.19*</a:t>
                      </a:r>
                      <a:endParaRPr lang="en-US" sz="1000" dirty="0">
                        <a:effectLst/>
                        <a:latin typeface="Times New Roman" panose="02020603050405020304" pitchFamily="18" charset="0"/>
                        <a:ea typeface="Times New Roman" panose="02020603050405020304" pitchFamily="18" charset="0"/>
                      </a:endParaRPr>
                    </a:p>
                  </a:txBody>
                  <a:tcPr marL="27312" marR="27312" marT="0" marB="0" anchor="ctr">
                    <a:solidFill>
                      <a:srgbClr val="FFFF00"/>
                    </a:solidFill>
                  </a:tcPr>
                </a:tc>
                <a:tc>
                  <a:txBody>
                    <a:bodyPr/>
                    <a:lstStyle/>
                    <a:p>
                      <a:pPr marL="0" marR="0" algn="ctr">
                        <a:spcBef>
                          <a:spcPts val="0"/>
                        </a:spcBef>
                        <a:spcAft>
                          <a:spcPts val="0"/>
                        </a:spcAft>
                      </a:pPr>
                      <a:r>
                        <a:rPr lang="en-US" sz="900">
                          <a:effectLst/>
                        </a:rPr>
                        <a:t>0.01</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dirty="0">
                          <a:effectLst/>
                        </a:rPr>
                        <a:t>0.05</a:t>
                      </a:r>
                      <a:endParaRPr lang="en-US" sz="1000" dirty="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0.03</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-0.03</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0.11</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1</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a:txBody>
                    <a:bodyPr/>
                    <a:lstStyle/>
                    <a:p>
                      <a:pPr marL="0" marR="0" algn="ctr">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a:txBody>
                    <a:bodyPr/>
                    <a:lstStyle/>
                    <a:p>
                      <a:pPr marL="0" marR="0" algn="ctr">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b"/>
                </a:tc>
                <a:extLst>
                  <a:ext uri="{0D108BD9-81ED-4DB2-BD59-A6C34878D82A}">
                    <a16:rowId xmlns:a16="http://schemas.microsoft.com/office/drawing/2014/main" val="10008"/>
                  </a:ext>
                </a:extLst>
              </a:tr>
              <a:tr h="94344">
                <a:tc gridSpan="2">
                  <a:txBody>
                    <a:bodyPr/>
                    <a:lstStyle/>
                    <a:p>
                      <a:pPr marL="0" marR="0">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tc>
                <a:tc hMerge="1">
                  <a:txBody>
                    <a:bodyPr/>
                    <a:lstStyle/>
                    <a:p>
                      <a:endParaRPr lang="en-US"/>
                    </a:p>
                  </a:txBody>
                  <a:tcPr/>
                </a:tc>
                <a:tc>
                  <a:txBody>
                    <a:bodyPr/>
                    <a:lstStyle/>
                    <a:p>
                      <a:pPr marL="0" marR="0">
                        <a:spcBef>
                          <a:spcPts val="0"/>
                        </a:spcBef>
                        <a:spcAft>
                          <a:spcPts val="0"/>
                        </a:spcAft>
                      </a:pPr>
                      <a:r>
                        <a:rPr lang="en-US" sz="900">
                          <a:effectLst/>
                        </a:rPr>
                        <a:t>Task difficulty</a:t>
                      </a:r>
                      <a:endParaRPr lang="en-US" sz="1000">
                        <a:effectLst/>
                        <a:latin typeface="Times New Roman" panose="02020603050405020304" pitchFamily="18" charset="0"/>
                        <a:ea typeface="Times New Roman" panose="02020603050405020304" pitchFamily="18" charset="0"/>
                      </a:endParaRPr>
                    </a:p>
                  </a:txBody>
                  <a:tcPr marL="27312" marR="27312" marT="0" marB="0"/>
                </a:tc>
                <a:tc>
                  <a:txBody>
                    <a:bodyPr/>
                    <a:lstStyle/>
                    <a:p>
                      <a:pPr marL="0" marR="0" algn="ctr">
                        <a:spcBef>
                          <a:spcPts val="0"/>
                        </a:spcBef>
                        <a:spcAft>
                          <a:spcPts val="0"/>
                        </a:spcAft>
                      </a:pPr>
                      <a:r>
                        <a:rPr lang="en-US" sz="900">
                          <a:effectLst/>
                        </a:rPr>
                        <a:t>0.42**</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-0.43**</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0.01</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-0.39**</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-0.10</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-0.52**</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-0.08</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a:txBody>
                    <a:bodyPr/>
                    <a:lstStyle/>
                    <a:p>
                      <a:pPr marL="0" marR="0" algn="ctr">
                        <a:spcBef>
                          <a:spcPts val="0"/>
                        </a:spcBef>
                        <a:spcAft>
                          <a:spcPts val="0"/>
                        </a:spcAft>
                      </a:pPr>
                      <a:r>
                        <a:rPr lang="en-US" sz="900">
                          <a:effectLst/>
                        </a:rPr>
                        <a:t>1</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a:txBody>
                    <a:bodyPr/>
                    <a:lstStyle/>
                    <a:p>
                      <a:pPr marL="0" marR="0" algn="ctr">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b"/>
                </a:tc>
                <a:extLst>
                  <a:ext uri="{0D108BD9-81ED-4DB2-BD59-A6C34878D82A}">
                    <a16:rowId xmlns:a16="http://schemas.microsoft.com/office/drawing/2014/main" val="10009"/>
                  </a:ext>
                </a:extLst>
              </a:tr>
              <a:tr h="94344">
                <a:tc gridSpan="2">
                  <a:txBody>
                    <a:bodyPr/>
                    <a:lstStyle/>
                    <a:p>
                      <a:pPr marL="0" marR="0">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tc>
                <a:tc hMerge="1">
                  <a:txBody>
                    <a:bodyPr/>
                    <a:lstStyle/>
                    <a:p>
                      <a:endParaRPr lang="en-US"/>
                    </a:p>
                  </a:txBody>
                  <a:tcPr/>
                </a:tc>
                <a:tc>
                  <a:txBody>
                    <a:bodyPr/>
                    <a:lstStyle/>
                    <a:p>
                      <a:pPr marL="0" marR="0">
                        <a:spcBef>
                          <a:spcPts val="0"/>
                        </a:spcBef>
                        <a:spcAft>
                          <a:spcPts val="0"/>
                        </a:spcAft>
                      </a:pPr>
                      <a:r>
                        <a:rPr lang="en-US" sz="900">
                          <a:effectLst/>
                        </a:rPr>
                        <a:t>Required effort</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a:txBody>
                    <a:bodyPr/>
                    <a:lstStyle/>
                    <a:p>
                      <a:pPr marL="0" marR="0" algn="ctr">
                        <a:spcBef>
                          <a:spcPts val="0"/>
                        </a:spcBef>
                        <a:spcAft>
                          <a:spcPts val="0"/>
                        </a:spcAft>
                      </a:pPr>
                      <a:r>
                        <a:rPr lang="en-US" sz="900">
                          <a:effectLst/>
                        </a:rPr>
                        <a:t>0.50**</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dirty="0">
                          <a:effectLst/>
                        </a:rPr>
                        <a:t>-0.36**</a:t>
                      </a:r>
                      <a:endParaRPr lang="en-US" sz="1000" dirty="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0.24**</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-0.25**</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-0.07</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-0.43**</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0.05</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a:txBody>
                    <a:bodyPr/>
                    <a:lstStyle/>
                    <a:p>
                      <a:pPr marL="0" marR="0" algn="ctr">
                        <a:spcBef>
                          <a:spcPts val="0"/>
                        </a:spcBef>
                        <a:spcAft>
                          <a:spcPts val="0"/>
                        </a:spcAft>
                      </a:pPr>
                      <a:r>
                        <a:rPr lang="en-US" sz="900">
                          <a:effectLst/>
                        </a:rPr>
                        <a:t>0.74**</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a:txBody>
                    <a:bodyPr/>
                    <a:lstStyle/>
                    <a:p>
                      <a:pPr marL="0" marR="0" algn="ctr">
                        <a:spcBef>
                          <a:spcPts val="0"/>
                        </a:spcBef>
                        <a:spcAft>
                          <a:spcPts val="0"/>
                        </a:spcAft>
                      </a:pPr>
                      <a:r>
                        <a:rPr lang="en-US" sz="900">
                          <a:effectLst/>
                        </a:rPr>
                        <a:t>1</a:t>
                      </a:r>
                      <a:endParaRPr lang="en-US" sz="1000">
                        <a:effectLst/>
                        <a:latin typeface="Times New Roman" panose="02020603050405020304" pitchFamily="18" charset="0"/>
                        <a:ea typeface="Times New Roman" panose="02020603050405020304" pitchFamily="18" charset="0"/>
                      </a:endParaRPr>
                    </a:p>
                  </a:txBody>
                  <a:tcPr marL="27312" marR="27312" marT="0" marB="0" anchor="b"/>
                </a:tc>
                <a:extLst>
                  <a:ext uri="{0D108BD9-81ED-4DB2-BD59-A6C34878D82A}">
                    <a16:rowId xmlns:a16="http://schemas.microsoft.com/office/drawing/2014/main" val="10010"/>
                  </a:ext>
                </a:extLst>
              </a:tr>
              <a:tr h="94344">
                <a:tc gridSpan="2">
                  <a:txBody>
                    <a:bodyPr/>
                    <a:lstStyle/>
                    <a:p>
                      <a:pPr marL="0" marR="0">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hMerge="1">
                  <a:txBody>
                    <a:bodyPr/>
                    <a:lstStyle/>
                    <a:p>
                      <a:endParaRPr lang="en-US"/>
                    </a:p>
                  </a:txBody>
                  <a:tcPr/>
                </a:tc>
                <a:tc>
                  <a:txBody>
                    <a:bodyPr/>
                    <a:lstStyle/>
                    <a:p>
                      <a:pPr marL="0" marR="0">
                        <a:spcBef>
                          <a:spcPts val="0"/>
                        </a:spcBef>
                        <a:spcAft>
                          <a:spcPts val="0"/>
                        </a:spcAft>
                      </a:pPr>
                      <a:r>
                        <a:rPr lang="en-US" sz="900">
                          <a:effectLst/>
                        </a:rPr>
                        <a:t>Math ACT score</a:t>
                      </a:r>
                      <a:endParaRPr lang="en-US" sz="1000">
                        <a:effectLst/>
                        <a:latin typeface="Times New Roman" panose="02020603050405020304" pitchFamily="18" charset="0"/>
                        <a:ea typeface="Times New Roman" panose="02020603050405020304" pitchFamily="18" charset="0"/>
                      </a:endParaRPr>
                    </a:p>
                  </a:txBody>
                  <a:tcPr marL="27312" marR="27312" marT="0" marB="0"/>
                </a:tc>
                <a:tc>
                  <a:txBody>
                    <a:bodyPr/>
                    <a:lstStyle/>
                    <a:p>
                      <a:pPr marL="0" marR="0" algn="ctr">
                        <a:spcBef>
                          <a:spcPts val="0"/>
                        </a:spcBef>
                        <a:spcAft>
                          <a:spcPts val="0"/>
                        </a:spcAft>
                      </a:pPr>
                      <a:r>
                        <a:rPr lang="en-US" sz="900" dirty="0">
                          <a:effectLst/>
                        </a:rPr>
                        <a:t>-0.09</a:t>
                      </a:r>
                      <a:endParaRPr lang="en-US" sz="1000" dirty="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0.24**</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-0.06</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-0.004</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-0.04</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0.21*</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-0.12</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a:txBody>
                    <a:bodyPr/>
                    <a:lstStyle/>
                    <a:p>
                      <a:pPr marL="0" marR="0" algn="ctr">
                        <a:spcBef>
                          <a:spcPts val="0"/>
                        </a:spcBef>
                        <a:spcAft>
                          <a:spcPts val="0"/>
                        </a:spcAft>
                      </a:pPr>
                      <a:r>
                        <a:rPr lang="en-US" sz="900">
                          <a:effectLst/>
                        </a:rPr>
                        <a:t>-0.29**</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a:txBody>
                    <a:bodyPr/>
                    <a:lstStyle/>
                    <a:p>
                      <a:pPr marL="0" marR="0" algn="ctr">
                        <a:spcBef>
                          <a:spcPts val="0"/>
                        </a:spcBef>
                        <a:spcAft>
                          <a:spcPts val="0"/>
                        </a:spcAft>
                      </a:pPr>
                      <a:r>
                        <a:rPr lang="en-US" sz="900">
                          <a:effectLst/>
                        </a:rPr>
                        <a:t>-0.28**</a:t>
                      </a:r>
                      <a:endParaRPr lang="en-US" sz="1000">
                        <a:effectLst/>
                        <a:latin typeface="Times New Roman" panose="02020603050405020304" pitchFamily="18" charset="0"/>
                        <a:ea typeface="Times New Roman" panose="02020603050405020304" pitchFamily="18" charset="0"/>
                      </a:endParaRPr>
                    </a:p>
                  </a:txBody>
                  <a:tcPr marL="27312" marR="27312" marT="0" marB="0" anchor="b"/>
                </a:tc>
                <a:extLst>
                  <a:ext uri="{0D108BD9-81ED-4DB2-BD59-A6C34878D82A}">
                    <a16:rowId xmlns:a16="http://schemas.microsoft.com/office/drawing/2014/main" val="10011"/>
                  </a:ext>
                </a:extLst>
              </a:tr>
              <a:tr h="94344">
                <a:tc gridSpan="2">
                  <a:txBody>
                    <a:bodyPr/>
                    <a:lstStyle/>
                    <a:p>
                      <a:pPr marL="0" marR="0">
                        <a:spcBef>
                          <a:spcPts val="0"/>
                        </a:spcBef>
                        <a:spcAft>
                          <a:spcPts val="0"/>
                        </a:spcAft>
                      </a:pPr>
                      <a:r>
                        <a:rPr lang="en-US" sz="900">
                          <a:effectLst/>
                        </a:rPr>
                        <a:t>Average</a:t>
                      </a:r>
                      <a:endParaRPr lang="en-US" sz="1000">
                        <a:effectLst/>
                        <a:latin typeface="Times New Roman" panose="02020603050405020304" pitchFamily="18" charset="0"/>
                        <a:ea typeface="Times New Roman" panose="02020603050405020304" pitchFamily="18" charset="0"/>
                      </a:endParaRPr>
                    </a:p>
                  </a:txBody>
                  <a:tcPr marL="27312" marR="27312" marT="0" marB="0"/>
                </a:tc>
                <a:tc hMerge="1">
                  <a:txBody>
                    <a:bodyPr/>
                    <a:lstStyle/>
                    <a:p>
                      <a:endParaRPr lang="en-US"/>
                    </a:p>
                  </a:txBody>
                  <a:tcPr/>
                </a:tc>
                <a:tc>
                  <a:txBody>
                    <a:bodyPr/>
                    <a:lstStyle/>
                    <a:p>
                      <a:pPr marL="0" marR="0">
                        <a:spcBef>
                          <a:spcPts val="0"/>
                        </a:spcBef>
                        <a:spcAft>
                          <a:spcPts val="0"/>
                        </a:spcAft>
                      </a:pPr>
                      <a:r>
                        <a:rPr lang="en-US" sz="900">
                          <a:effectLst/>
                        </a:rPr>
                        <a:t>Math anxiety</a:t>
                      </a:r>
                      <a:endParaRPr lang="en-US" sz="1000">
                        <a:effectLst/>
                        <a:latin typeface="Times New Roman" panose="02020603050405020304" pitchFamily="18" charset="0"/>
                        <a:ea typeface="Times New Roman" panose="02020603050405020304" pitchFamily="18" charset="0"/>
                      </a:endParaRPr>
                    </a:p>
                  </a:txBody>
                  <a:tcPr marL="27312" marR="27312" marT="0" marB="0"/>
                </a:tc>
                <a:tc>
                  <a:txBody>
                    <a:bodyPr/>
                    <a:lstStyle/>
                    <a:p>
                      <a:pPr marL="0" marR="0" algn="ctr">
                        <a:spcBef>
                          <a:spcPts val="0"/>
                        </a:spcBef>
                        <a:spcAft>
                          <a:spcPts val="0"/>
                        </a:spcAft>
                      </a:pPr>
                      <a:r>
                        <a:rPr lang="en-US" sz="900">
                          <a:effectLst/>
                        </a:rPr>
                        <a:t>1</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a:txBody>
                    <a:bodyPr/>
                    <a:lstStyle/>
                    <a:p>
                      <a:pPr marL="0" marR="0" algn="ctr">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a:txBody>
                    <a:bodyPr/>
                    <a:lstStyle/>
                    <a:p>
                      <a:pPr marL="0" marR="0" algn="ctr">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b"/>
                </a:tc>
                <a:extLst>
                  <a:ext uri="{0D108BD9-81ED-4DB2-BD59-A6C34878D82A}">
                    <a16:rowId xmlns:a16="http://schemas.microsoft.com/office/drawing/2014/main" val="10012"/>
                  </a:ext>
                </a:extLst>
              </a:tr>
              <a:tr h="94344">
                <a:tc gridSpan="2">
                  <a:txBody>
                    <a:bodyPr/>
                    <a:lstStyle/>
                    <a:p>
                      <a:pPr marL="0" marR="0">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hMerge="1">
                  <a:txBody>
                    <a:bodyPr/>
                    <a:lstStyle/>
                    <a:p>
                      <a:endParaRPr lang="en-US"/>
                    </a:p>
                  </a:txBody>
                  <a:tcPr/>
                </a:tc>
                <a:tc>
                  <a:txBody>
                    <a:bodyPr/>
                    <a:lstStyle/>
                    <a:p>
                      <a:pPr marL="0" marR="0">
                        <a:spcBef>
                          <a:spcPts val="0"/>
                        </a:spcBef>
                        <a:spcAft>
                          <a:spcPts val="0"/>
                        </a:spcAft>
                      </a:pPr>
                      <a:r>
                        <a:rPr lang="en-US" sz="900">
                          <a:effectLst/>
                        </a:rPr>
                        <a:t>Self-efficacy</a:t>
                      </a:r>
                      <a:endParaRPr lang="en-US" sz="1000">
                        <a:effectLst/>
                        <a:latin typeface="Times New Roman" panose="02020603050405020304" pitchFamily="18" charset="0"/>
                        <a:ea typeface="Times New Roman" panose="02020603050405020304" pitchFamily="18" charset="0"/>
                      </a:endParaRPr>
                    </a:p>
                  </a:txBody>
                  <a:tcPr marL="27312" marR="27312" marT="0" marB="0"/>
                </a:tc>
                <a:tc>
                  <a:txBody>
                    <a:bodyPr/>
                    <a:lstStyle/>
                    <a:p>
                      <a:pPr marL="0" marR="0" algn="ctr">
                        <a:spcBef>
                          <a:spcPts val="0"/>
                        </a:spcBef>
                        <a:spcAft>
                          <a:spcPts val="0"/>
                        </a:spcAft>
                      </a:pPr>
                      <a:r>
                        <a:rPr lang="en-US" sz="900">
                          <a:effectLst/>
                        </a:rPr>
                        <a:t>-0.46**</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1</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a:txBody>
                    <a:bodyPr/>
                    <a:lstStyle/>
                    <a:p>
                      <a:pPr marL="0" marR="0">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a:txBody>
                    <a:bodyPr/>
                    <a:lstStyle/>
                    <a:p>
                      <a:pPr marL="0" marR="0">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b"/>
                </a:tc>
                <a:extLst>
                  <a:ext uri="{0D108BD9-81ED-4DB2-BD59-A6C34878D82A}">
                    <a16:rowId xmlns:a16="http://schemas.microsoft.com/office/drawing/2014/main" val="10013"/>
                  </a:ext>
                </a:extLst>
              </a:tr>
              <a:tr h="94344">
                <a:tc gridSpan="2">
                  <a:txBody>
                    <a:bodyPr/>
                    <a:lstStyle/>
                    <a:p>
                      <a:pPr marL="0" marR="0">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tc>
                <a:tc hMerge="1">
                  <a:txBody>
                    <a:bodyPr/>
                    <a:lstStyle/>
                    <a:p>
                      <a:endParaRPr lang="en-US"/>
                    </a:p>
                  </a:txBody>
                  <a:tcPr/>
                </a:tc>
                <a:tc>
                  <a:txBody>
                    <a:bodyPr/>
                    <a:lstStyle/>
                    <a:p>
                      <a:pPr marL="0" marR="0">
                        <a:spcBef>
                          <a:spcPts val="0"/>
                        </a:spcBef>
                        <a:spcAft>
                          <a:spcPts val="0"/>
                        </a:spcAft>
                      </a:pPr>
                      <a:r>
                        <a:rPr lang="en-US" sz="900">
                          <a:effectLst/>
                        </a:rPr>
                        <a:t>Attainment value</a:t>
                      </a:r>
                      <a:endParaRPr lang="en-US" sz="1000">
                        <a:effectLst/>
                        <a:latin typeface="Times New Roman" panose="02020603050405020304" pitchFamily="18" charset="0"/>
                        <a:ea typeface="Times New Roman" panose="02020603050405020304" pitchFamily="18" charset="0"/>
                      </a:endParaRPr>
                    </a:p>
                  </a:txBody>
                  <a:tcPr marL="27312" marR="27312" marT="0" marB="0"/>
                </a:tc>
                <a:tc>
                  <a:txBody>
                    <a:bodyPr/>
                    <a:lstStyle/>
                    <a:p>
                      <a:pPr marL="0" marR="0" algn="ctr">
                        <a:spcBef>
                          <a:spcPts val="0"/>
                        </a:spcBef>
                        <a:spcAft>
                          <a:spcPts val="0"/>
                        </a:spcAft>
                      </a:pPr>
                      <a:r>
                        <a:rPr lang="en-US" sz="900">
                          <a:effectLst/>
                        </a:rPr>
                        <a:t>0.004</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0.32**</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1</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a:txBody>
                    <a:bodyPr/>
                    <a:lstStyle/>
                    <a:p>
                      <a:pPr marL="0" marR="0">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a:txBody>
                    <a:bodyPr/>
                    <a:lstStyle/>
                    <a:p>
                      <a:pPr marL="0" marR="0">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b"/>
                </a:tc>
                <a:extLst>
                  <a:ext uri="{0D108BD9-81ED-4DB2-BD59-A6C34878D82A}">
                    <a16:rowId xmlns:a16="http://schemas.microsoft.com/office/drawing/2014/main" val="10014"/>
                  </a:ext>
                </a:extLst>
              </a:tr>
              <a:tr h="177906">
                <a:tc gridSpan="2">
                  <a:txBody>
                    <a:bodyPr/>
                    <a:lstStyle/>
                    <a:p>
                      <a:pPr marL="0" marR="0">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tc>
                <a:tc hMerge="1">
                  <a:txBody>
                    <a:bodyPr/>
                    <a:lstStyle/>
                    <a:p>
                      <a:endParaRPr lang="en-US"/>
                    </a:p>
                  </a:txBody>
                  <a:tcPr/>
                </a:tc>
                <a:tc>
                  <a:txBody>
                    <a:bodyPr/>
                    <a:lstStyle/>
                    <a:p>
                      <a:pPr marL="0" marR="0">
                        <a:spcBef>
                          <a:spcPts val="0"/>
                        </a:spcBef>
                        <a:spcAft>
                          <a:spcPts val="0"/>
                        </a:spcAft>
                      </a:pPr>
                      <a:r>
                        <a:rPr lang="en-US" sz="900">
                          <a:effectLst/>
                        </a:rPr>
                        <a:t>Intrinsic interest value</a:t>
                      </a:r>
                      <a:endParaRPr lang="en-US" sz="1000">
                        <a:effectLst/>
                        <a:latin typeface="Times New Roman" panose="02020603050405020304" pitchFamily="18" charset="0"/>
                        <a:ea typeface="Times New Roman" panose="02020603050405020304" pitchFamily="18" charset="0"/>
                      </a:endParaRPr>
                    </a:p>
                  </a:txBody>
                  <a:tcPr marL="27312" marR="27312" marT="0" marB="0"/>
                </a:tc>
                <a:tc>
                  <a:txBody>
                    <a:bodyPr/>
                    <a:lstStyle/>
                    <a:p>
                      <a:pPr marL="0" marR="0" algn="ctr">
                        <a:spcBef>
                          <a:spcPts val="0"/>
                        </a:spcBef>
                        <a:spcAft>
                          <a:spcPts val="0"/>
                        </a:spcAft>
                      </a:pPr>
                      <a:r>
                        <a:rPr lang="en-US" sz="900">
                          <a:effectLst/>
                        </a:rPr>
                        <a:t>-0.23**</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0.38**</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0.48**</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1</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a:txBody>
                    <a:bodyPr/>
                    <a:lstStyle/>
                    <a:p>
                      <a:pPr marL="0" marR="0">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a:txBody>
                    <a:bodyPr/>
                    <a:lstStyle/>
                    <a:p>
                      <a:pPr marL="0" marR="0">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b"/>
                </a:tc>
                <a:extLst>
                  <a:ext uri="{0D108BD9-81ED-4DB2-BD59-A6C34878D82A}">
                    <a16:rowId xmlns:a16="http://schemas.microsoft.com/office/drawing/2014/main" val="10015"/>
                  </a:ext>
                </a:extLst>
              </a:tr>
              <a:tr h="94344">
                <a:tc gridSpan="2">
                  <a:txBody>
                    <a:bodyPr/>
                    <a:lstStyle/>
                    <a:p>
                      <a:pPr marL="0" marR="0">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tc>
                <a:tc hMerge="1">
                  <a:txBody>
                    <a:bodyPr/>
                    <a:lstStyle/>
                    <a:p>
                      <a:endParaRPr lang="en-US"/>
                    </a:p>
                  </a:txBody>
                  <a:tcPr/>
                </a:tc>
                <a:tc>
                  <a:txBody>
                    <a:bodyPr/>
                    <a:lstStyle/>
                    <a:p>
                      <a:pPr marL="0" marR="0">
                        <a:spcBef>
                          <a:spcPts val="0"/>
                        </a:spcBef>
                        <a:spcAft>
                          <a:spcPts val="0"/>
                        </a:spcAft>
                      </a:pPr>
                      <a:r>
                        <a:rPr lang="en-US" sz="900">
                          <a:effectLst/>
                        </a:rPr>
                        <a:t>Utility value</a:t>
                      </a:r>
                      <a:endParaRPr lang="en-US" sz="1000">
                        <a:effectLst/>
                        <a:latin typeface="Times New Roman" panose="02020603050405020304" pitchFamily="18" charset="0"/>
                        <a:ea typeface="Times New Roman" panose="02020603050405020304" pitchFamily="18" charset="0"/>
                      </a:endParaRPr>
                    </a:p>
                  </a:txBody>
                  <a:tcPr marL="27312" marR="27312" marT="0" marB="0"/>
                </a:tc>
                <a:tc>
                  <a:txBody>
                    <a:bodyPr/>
                    <a:lstStyle/>
                    <a:p>
                      <a:pPr marL="0" marR="0" algn="ctr">
                        <a:spcBef>
                          <a:spcPts val="0"/>
                        </a:spcBef>
                        <a:spcAft>
                          <a:spcPts val="0"/>
                        </a:spcAft>
                      </a:pPr>
                      <a:r>
                        <a:rPr lang="en-US" sz="900">
                          <a:effectLst/>
                        </a:rPr>
                        <a:t>0.02</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0.21**</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0.46**</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0.50**</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1</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a:txBody>
                    <a:bodyPr/>
                    <a:lstStyle/>
                    <a:p>
                      <a:pPr marL="0" marR="0">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a:txBody>
                    <a:bodyPr/>
                    <a:lstStyle/>
                    <a:p>
                      <a:pPr marL="0" marR="0">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b"/>
                </a:tc>
                <a:extLst>
                  <a:ext uri="{0D108BD9-81ED-4DB2-BD59-A6C34878D82A}">
                    <a16:rowId xmlns:a16="http://schemas.microsoft.com/office/drawing/2014/main" val="10016"/>
                  </a:ext>
                </a:extLst>
              </a:tr>
              <a:tr h="94344">
                <a:tc gridSpan="2">
                  <a:txBody>
                    <a:bodyPr/>
                    <a:lstStyle/>
                    <a:p>
                      <a:pPr marL="0" marR="0">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tc>
                <a:tc hMerge="1">
                  <a:txBody>
                    <a:bodyPr/>
                    <a:lstStyle/>
                    <a:p>
                      <a:endParaRPr lang="en-US"/>
                    </a:p>
                  </a:txBody>
                  <a:tcPr/>
                </a:tc>
                <a:tc>
                  <a:txBody>
                    <a:bodyPr/>
                    <a:lstStyle/>
                    <a:p>
                      <a:pPr marL="0" marR="0">
                        <a:spcBef>
                          <a:spcPts val="0"/>
                        </a:spcBef>
                        <a:spcAft>
                          <a:spcPts val="0"/>
                        </a:spcAft>
                      </a:pPr>
                      <a:r>
                        <a:rPr lang="en-US" sz="900">
                          <a:effectLst/>
                        </a:rPr>
                        <a:t>Ability beliefs</a:t>
                      </a:r>
                      <a:endParaRPr lang="en-US" sz="1000">
                        <a:effectLst/>
                        <a:latin typeface="Times New Roman" panose="02020603050405020304" pitchFamily="18" charset="0"/>
                        <a:ea typeface="Times New Roman" panose="02020603050405020304" pitchFamily="18" charset="0"/>
                      </a:endParaRPr>
                    </a:p>
                  </a:txBody>
                  <a:tcPr marL="27312" marR="27312" marT="0" marB="0"/>
                </a:tc>
                <a:tc>
                  <a:txBody>
                    <a:bodyPr/>
                    <a:lstStyle/>
                    <a:p>
                      <a:pPr marL="0" marR="0" algn="ctr">
                        <a:spcBef>
                          <a:spcPts val="0"/>
                        </a:spcBef>
                        <a:spcAft>
                          <a:spcPts val="0"/>
                        </a:spcAft>
                      </a:pPr>
                      <a:r>
                        <a:rPr lang="en-US" sz="900">
                          <a:effectLst/>
                        </a:rPr>
                        <a:t>-0.44**</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0.73**</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0.39**</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0.52**</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0.33**</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1</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a:txBody>
                    <a:bodyPr/>
                    <a:lstStyle/>
                    <a:p>
                      <a:pPr marL="0" marR="0">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a:txBody>
                    <a:bodyPr/>
                    <a:lstStyle/>
                    <a:p>
                      <a:pPr marL="0" marR="0">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b"/>
                </a:tc>
                <a:extLst>
                  <a:ext uri="{0D108BD9-81ED-4DB2-BD59-A6C34878D82A}">
                    <a16:rowId xmlns:a16="http://schemas.microsoft.com/office/drawing/2014/main" val="10017"/>
                  </a:ext>
                </a:extLst>
              </a:tr>
              <a:tr h="94344">
                <a:tc gridSpan="2">
                  <a:txBody>
                    <a:bodyPr/>
                    <a:lstStyle/>
                    <a:p>
                      <a:pPr marL="0" marR="0">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tc>
                <a:tc hMerge="1">
                  <a:txBody>
                    <a:bodyPr/>
                    <a:lstStyle/>
                    <a:p>
                      <a:endParaRPr lang="en-US"/>
                    </a:p>
                  </a:txBody>
                  <a:tcPr/>
                </a:tc>
                <a:tc>
                  <a:txBody>
                    <a:bodyPr/>
                    <a:lstStyle/>
                    <a:p>
                      <a:pPr marL="0" marR="0">
                        <a:spcBef>
                          <a:spcPts val="0"/>
                        </a:spcBef>
                        <a:spcAft>
                          <a:spcPts val="0"/>
                        </a:spcAft>
                      </a:pPr>
                      <a:r>
                        <a:rPr lang="en-US" sz="900">
                          <a:effectLst/>
                        </a:rPr>
                        <a:t>Gender</a:t>
                      </a:r>
                      <a:endParaRPr lang="en-US" sz="1000">
                        <a:effectLst/>
                        <a:latin typeface="Times New Roman" panose="02020603050405020304" pitchFamily="18" charset="0"/>
                        <a:ea typeface="Times New Roman" panose="02020603050405020304" pitchFamily="18" charset="0"/>
                      </a:endParaRPr>
                    </a:p>
                  </a:txBody>
                  <a:tcPr marL="27312" marR="27312" marT="0" marB="0"/>
                </a:tc>
                <a:tc>
                  <a:txBody>
                    <a:bodyPr/>
                    <a:lstStyle/>
                    <a:p>
                      <a:pPr marL="0" marR="0" algn="ctr">
                        <a:spcBef>
                          <a:spcPts val="0"/>
                        </a:spcBef>
                        <a:spcAft>
                          <a:spcPts val="0"/>
                        </a:spcAft>
                      </a:pPr>
                      <a:r>
                        <a:rPr lang="en-US" sz="900">
                          <a:effectLst/>
                        </a:rPr>
                        <a:t>0.03</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a:txBody>
                    <a:bodyPr/>
                    <a:lstStyle/>
                    <a:p>
                      <a:pPr marL="0" marR="0" algn="ctr">
                        <a:spcBef>
                          <a:spcPts val="0"/>
                        </a:spcBef>
                        <a:spcAft>
                          <a:spcPts val="0"/>
                        </a:spcAft>
                      </a:pPr>
                      <a:r>
                        <a:rPr lang="en-US" sz="900">
                          <a:effectLst/>
                        </a:rPr>
                        <a:t>0.05</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a:txBody>
                    <a:bodyPr/>
                    <a:lstStyle/>
                    <a:p>
                      <a:pPr marL="0" marR="0" algn="ctr">
                        <a:spcBef>
                          <a:spcPts val="0"/>
                        </a:spcBef>
                        <a:spcAft>
                          <a:spcPts val="0"/>
                        </a:spcAft>
                      </a:pPr>
                      <a:r>
                        <a:rPr lang="en-US" sz="900">
                          <a:effectLst/>
                        </a:rPr>
                        <a:t>0.11</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a:txBody>
                    <a:bodyPr/>
                    <a:lstStyle/>
                    <a:p>
                      <a:pPr marL="0" marR="0" algn="ctr">
                        <a:spcBef>
                          <a:spcPts val="0"/>
                        </a:spcBef>
                        <a:spcAft>
                          <a:spcPts val="0"/>
                        </a:spcAft>
                      </a:pPr>
                      <a:r>
                        <a:rPr lang="en-US" sz="900">
                          <a:effectLst/>
                        </a:rPr>
                        <a:t>0.10</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a:txBody>
                    <a:bodyPr/>
                    <a:lstStyle/>
                    <a:p>
                      <a:pPr marL="0" marR="0" algn="ctr">
                        <a:spcBef>
                          <a:spcPts val="0"/>
                        </a:spcBef>
                        <a:spcAft>
                          <a:spcPts val="0"/>
                        </a:spcAft>
                      </a:pPr>
                      <a:r>
                        <a:rPr lang="en-US" sz="900">
                          <a:effectLst/>
                        </a:rPr>
                        <a:t>-0.01</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a:txBody>
                    <a:bodyPr/>
                    <a:lstStyle/>
                    <a:p>
                      <a:pPr marL="0" marR="0" algn="ctr">
                        <a:spcBef>
                          <a:spcPts val="0"/>
                        </a:spcBef>
                        <a:spcAft>
                          <a:spcPts val="0"/>
                        </a:spcAft>
                      </a:pPr>
                      <a:r>
                        <a:rPr lang="en-US" sz="900">
                          <a:effectLst/>
                        </a:rPr>
                        <a:t>0.03</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a:txBody>
                    <a:bodyPr/>
                    <a:lstStyle/>
                    <a:p>
                      <a:pPr marL="0" marR="0" algn="ctr">
                        <a:spcBef>
                          <a:spcPts val="0"/>
                        </a:spcBef>
                        <a:spcAft>
                          <a:spcPts val="0"/>
                        </a:spcAft>
                      </a:pPr>
                      <a:r>
                        <a:rPr lang="en-US" sz="900">
                          <a:effectLst/>
                        </a:rPr>
                        <a:t>1</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a:txBody>
                    <a:bodyPr/>
                    <a:lstStyle/>
                    <a:p>
                      <a:pPr marL="0" marR="0" algn="ctr">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a:txBody>
                    <a:bodyPr/>
                    <a:lstStyle/>
                    <a:p>
                      <a:pPr marL="0" marR="0" algn="ctr">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b"/>
                </a:tc>
                <a:extLst>
                  <a:ext uri="{0D108BD9-81ED-4DB2-BD59-A6C34878D82A}">
                    <a16:rowId xmlns:a16="http://schemas.microsoft.com/office/drawing/2014/main" val="10018"/>
                  </a:ext>
                </a:extLst>
              </a:tr>
              <a:tr h="94344">
                <a:tc gridSpan="2">
                  <a:txBody>
                    <a:bodyPr/>
                    <a:lstStyle/>
                    <a:p>
                      <a:pPr marL="0" marR="0">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tc>
                <a:tc hMerge="1">
                  <a:txBody>
                    <a:bodyPr/>
                    <a:lstStyle/>
                    <a:p>
                      <a:endParaRPr lang="en-US"/>
                    </a:p>
                  </a:txBody>
                  <a:tcPr/>
                </a:tc>
                <a:tc>
                  <a:txBody>
                    <a:bodyPr/>
                    <a:lstStyle/>
                    <a:p>
                      <a:pPr marL="0" marR="0">
                        <a:spcBef>
                          <a:spcPts val="0"/>
                        </a:spcBef>
                        <a:spcAft>
                          <a:spcPts val="0"/>
                        </a:spcAft>
                      </a:pPr>
                      <a:r>
                        <a:rPr lang="en-US" sz="900">
                          <a:effectLst/>
                        </a:rPr>
                        <a:t>Task difficulty</a:t>
                      </a:r>
                      <a:endParaRPr lang="en-US" sz="1000">
                        <a:effectLst/>
                        <a:latin typeface="Times New Roman" panose="02020603050405020304" pitchFamily="18" charset="0"/>
                        <a:ea typeface="Times New Roman" panose="02020603050405020304" pitchFamily="18" charset="0"/>
                      </a:endParaRPr>
                    </a:p>
                  </a:txBody>
                  <a:tcPr marL="27312" marR="27312" marT="0" marB="0"/>
                </a:tc>
                <a:tc>
                  <a:txBody>
                    <a:bodyPr/>
                    <a:lstStyle/>
                    <a:p>
                      <a:pPr marL="0" marR="0" algn="ctr">
                        <a:spcBef>
                          <a:spcPts val="0"/>
                        </a:spcBef>
                        <a:spcAft>
                          <a:spcPts val="0"/>
                        </a:spcAft>
                      </a:pPr>
                      <a:r>
                        <a:rPr lang="en-US" sz="900">
                          <a:effectLst/>
                        </a:rPr>
                        <a:t>0.58**</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-0.61**</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spcBef>
                          <a:spcPts val="0"/>
                        </a:spcBef>
                        <a:spcAft>
                          <a:spcPts val="0"/>
                        </a:spcAft>
                      </a:pPr>
                      <a:r>
                        <a:rPr lang="en-US" sz="900">
                          <a:effectLst/>
                        </a:rPr>
                        <a:t>-0.12*</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a:txBody>
                    <a:bodyPr/>
                    <a:lstStyle/>
                    <a:p>
                      <a:pPr marL="0" marR="0" algn="ctr">
                        <a:spcBef>
                          <a:spcPts val="0"/>
                        </a:spcBef>
                        <a:spcAft>
                          <a:spcPts val="0"/>
                        </a:spcAft>
                      </a:pPr>
                      <a:r>
                        <a:rPr lang="en-US" sz="900">
                          <a:effectLst/>
                        </a:rPr>
                        <a:t>-0.48**</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-0.20**</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-0.69**</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-0.02</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a:txBody>
                    <a:bodyPr/>
                    <a:lstStyle/>
                    <a:p>
                      <a:pPr marL="0" marR="0" algn="ctr">
                        <a:spcBef>
                          <a:spcPts val="0"/>
                        </a:spcBef>
                        <a:spcAft>
                          <a:spcPts val="0"/>
                        </a:spcAft>
                      </a:pPr>
                      <a:r>
                        <a:rPr lang="en-US" sz="900">
                          <a:effectLst/>
                        </a:rPr>
                        <a:t>1</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a:txBody>
                    <a:bodyPr/>
                    <a:lstStyle/>
                    <a:p>
                      <a:pPr marL="0" marR="0" algn="ctr">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b"/>
                </a:tc>
                <a:extLst>
                  <a:ext uri="{0D108BD9-81ED-4DB2-BD59-A6C34878D82A}">
                    <a16:rowId xmlns:a16="http://schemas.microsoft.com/office/drawing/2014/main" val="10019"/>
                  </a:ext>
                </a:extLst>
              </a:tr>
              <a:tr h="94344">
                <a:tc gridSpan="2">
                  <a:txBody>
                    <a:bodyPr/>
                    <a:lstStyle/>
                    <a:p>
                      <a:pPr marL="0" marR="0">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tc>
                <a:tc hMerge="1">
                  <a:txBody>
                    <a:bodyPr/>
                    <a:lstStyle/>
                    <a:p>
                      <a:endParaRPr lang="en-US"/>
                    </a:p>
                  </a:txBody>
                  <a:tcPr/>
                </a:tc>
                <a:tc>
                  <a:txBody>
                    <a:bodyPr/>
                    <a:lstStyle/>
                    <a:p>
                      <a:pPr marL="0" marR="0">
                        <a:spcBef>
                          <a:spcPts val="0"/>
                        </a:spcBef>
                        <a:spcAft>
                          <a:spcPts val="0"/>
                        </a:spcAft>
                      </a:pPr>
                      <a:r>
                        <a:rPr lang="en-US" sz="900">
                          <a:effectLst/>
                        </a:rPr>
                        <a:t>Required effort</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a:txBody>
                    <a:bodyPr/>
                    <a:lstStyle/>
                    <a:p>
                      <a:pPr marL="0" marR="0" algn="ctr">
                        <a:spcBef>
                          <a:spcPts val="0"/>
                        </a:spcBef>
                        <a:spcAft>
                          <a:spcPts val="0"/>
                        </a:spcAft>
                      </a:pPr>
                      <a:r>
                        <a:rPr lang="en-US" sz="900">
                          <a:effectLst/>
                        </a:rPr>
                        <a:t>0.58**</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-0.51**</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-0.02</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-0.38**</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-0.15**</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-0.59**</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0.01</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a:txBody>
                    <a:bodyPr/>
                    <a:lstStyle/>
                    <a:p>
                      <a:pPr marL="0" marR="0" algn="ctr">
                        <a:spcBef>
                          <a:spcPts val="0"/>
                        </a:spcBef>
                        <a:spcAft>
                          <a:spcPts val="0"/>
                        </a:spcAft>
                      </a:pPr>
                      <a:r>
                        <a:rPr lang="en-US" sz="900">
                          <a:effectLst/>
                        </a:rPr>
                        <a:t>0.86**</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1</a:t>
                      </a:r>
                      <a:endParaRPr lang="en-US" sz="1000">
                        <a:effectLst/>
                        <a:latin typeface="Times New Roman" panose="02020603050405020304" pitchFamily="18" charset="0"/>
                        <a:ea typeface="Times New Roman" panose="02020603050405020304" pitchFamily="18" charset="0"/>
                      </a:endParaRPr>
                    </a:p>
                  </a:txBody>
                  <a:tcPr marL="27312" marR="27312" marT="0" marB="0" anchor="b"/>
                </a:tc>
                <a:extLst>
                  <a:ext uri="{0D108BD9-81ED-4DB2-BD59-A6C34878D82A}">
                    <a16:rowId xmlns:a16="http://schemas.microsoft.com/office/drawing/2014/main" val="10020"/>
                  </a:ext>
                </a:extLst>
              </a:tr>
              <a:tr h="94344">
                <a:tc gridSpan="2">
                  <a:txBody>
                    <a:bodyPr/>
                    <a:lstStyle/>
                    <a:p>
                      <a:pPr marL="0" marR="0">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tc>
                <a:tc hMerge="1">
                  <a:txBody>
                    <a:bodyPr/>
                    <a:lstStyle/>
                    <a:p>
                      <a:endParaRPr lang="en-US"/>
                    </a:p>
                  </a:txBody>
                  <a:tcPr/>
                </a:tc>
                <a:tc>
                  <a:txBody>
                    <a:bodyPr/>
                    <a:lstStyle/>
                    <a:p>
                      <a:pPr marL="0" marR="0">
                        <a:spcBef>
                          <a:spcPts val="0"/>
                        </a:spcBef>
                        <a:spcAft>
                          <a:spcPts val="0"/>
                        </a:spcAft>
                      </a:pPr>
                      <a:r>
                        <a:rPr lang="en-US" sz="900">
                          <a:effectLst/>
                        </a:rPr>
                        <a:t>Math ACT score</a:t>
                      </a:r>
                      <a:endParaRPr lang="en-US" sz="1000">
                        <a:effectLst/>
                        <a:latin typeface="Times New Roman" panose="02020603050405020304" pitchFamily="18" charset="0"/>
                        <a:ea typeface="Times New Roman" panose="02020603050405020304" pitchFamily="18" charset="0"/>
                      </a:endParaRPr>
                    </a:p>
                  </a:txBody>
                  <a:tcPr marL="27312" marR="27312" marT="0" marB="0"/>
                </a:tc>
                <a:tc>
                  <a:txBody>
                    <a:bodyPr/>
                    <a:lstStyle/>
                    <a:p>
                      <a:pPr marL="0" marR="0" algn="ctr">
                        <a:spcBef>
                          <a:spcPts val="0"/>
                        </a:spcBef>
                        <a:spcAft>
                          <a:spcPts val="0"/>
                        </a:spcAft>
                      </a:pPr>
                      <a:r>
                        <a:rPr lang="en-US" sz="900">
                          <a:effectLst/>
                        </a:rPr>
                        <a:t>-0.28**</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0.31**</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0.05</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0.25**</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0.06</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0.32**</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-0.16**</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a:txBody>
                    <a:bodyPr/>
                    <a:lstStyle/>
                    <a:p>
                      <a:pPr marL="0" marR="0" algn="ctr">
                        <a:spcBef>
                          <a:spcPts val="0"/>
                        </a:spcBef>
                        <a:spcAft>
                          <a:spcPts val="0"/>
                        </a:spcAft>
                      </a:pPr>
                      <a:r>
                        <a:rPr lang="en-US" sz="900">
                          <a:effectLst/>
                        </a:rPr>
                        <a:t>-0.36**</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a:txBody>
                    <a:bodyPr/>
                    <a:lstStyle/>
                    <a:p>
                      <a:pPr marL="0" marR="0" algn="ctr">
                        <a:spcBef>
                          <a:spcPts val="0"/>
                        </a:spcBef>
                        <a:spcAft>
                          <a:spcPts val="0"/>
                        </a:spcAft>
                      </a:pPr>
                      <a:r>
                        <a:rPr lang="en-US" sz="900">
                          <a:effectLst/>
                        </a:rPr>
                        <a:t>-0.33**</a:t>
                      </a:r>
                      <a:endParaRPr lang="en-US" sz="1000">
                        <a:effectLst/>
                        <a:latin typeface="Times New Roman" panose="02020603050405020304" pitchFamily="18" charset="0"/>
                        <a:ea typeface="Times New Roman" panose="02020603050405020304" pitchFamily="18" charset="0"/>
                      </a:endParaRPr>
                    </a:p>
                  </a:txBody>
                  <a:tcPr marL="27312" marR="27312" marT="0" marB="0" anchor="b"/>
                </a:tc>
                <a:extLst>
                  <a:ext uri="{0D108BD9-81ED-4DB2-BD59-A6C34878D82A}">
                    <a16:rowId xmlns:a16="http://schemas.microsoft.com/office/drawing/2014/main" val="10021"/>
                  </a:ext>
                </a:extLst>
              </a:tr>
              <a:tr h="94344">
                <a:tc>
                  <a:txBody>
                    <a:bodyPr/>
                    <a:lstStyle/>
                    <a:p>
                      <a:pPr marL="0" marR="0">
                        <a:spcBef>
                          <a:spcPts val="0"/>
                        </a:spcBef>
                        <a:spcAft>
                          <a:spcPts val="0"/>
                        </a:spcAft>
                      </a:pPr>
                      <a:r>
                        <a:rPr lang="en-US" sz="900" dirty="0">
                          <a:effectLst/>
                        </a:rPr>
                        <a:t>High</a:t>
                      </a:r>
                      <a:endParaRPr lang="en-US" sz="1000" dirty="0">
                        <a:effectLst/>
                        <a:latin typeface="Times New Roman" panose="02020603050405020304" pitchFamily="18" charset="0"/>
                        <a:ea typeface="Times New Roman" panose="02020603050405020304" pitchFamily="18" charset="0"/>
                      </a:endParaRPr>
                    </a:p>
                  </a:txBody>
                  <a:tcPr marL="27312" marR="27312" marT="0" marB="0"/>
                </a:tc>
                <a:tc gridSpan="2">
                  <a:txBody>
                    <a:bodyPr/>
                    <a:lstStyle/>
                    <a:p>
                      <a:pPr marL="0" marR="0">
                        <a:spcBef>
                          <a:spcPts val="0"/>
                        </a:spcBef>
                        <a:spcAft>
                          <a:spcPts val="0"/>
                        </a:spcAft>
                      </a:pPr>
                      <a:r>
                        <a:rPr lang="en-US" sz="900">
                          <a:effectLst/>
                        </a:rPr>
                        <a:t>Math anxiety</a:t>
                      </a:r>
                      <a:endParaRPr lang="en-US" sz="1000">
                        <a:effectLst/>
                        <a:latin typeface="Times New Roman" panose="02020603050405020304" pitchFamily="18" charset="0"/>
                        <a:ea typeface="Times New Roman" panose="02020603050405020304" pitchFamily="18" charset="0"/>
                      </a:endParaRPr>
                    </a:p>
                  </a:txBody>
                  <a:tcPr marL="27312" marR="27312" marT="0" marB="0"/>
                </a:tc>
                <a:tc hMerge="1">
                  <a:txBody>
                    <a:bodyPr/>
                    <a:lstStyle/>
                    <a:p>
                      <a:endParaRPr lang="en-US"/>
                    </a:p>
                  </a:txBody>
                  <a:tcPr/>
                </a:tc>
                <a:tc>
                  <a:txBody>
                    <a:bodyPr/>
                    <a:lstStyle/>
                    <a:p>
                      <a:pPr marL="0" marR="0" algn="ctr">
                        <a:spcBef>
                          <a:spcPts val="0"/>
                        </a:spcBef>
                        <a:spcAft>
                          <a:spcPts val="0"/>
                        </a:spcAft>
                      </a:pPr>
                      <a:r>
                        <a:rPr lang="en-US" sz="900">
                          <a:effectLst/>
                        </a:rPr>
                        <a:t>1</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a:txBody>
                    <a:bodyPr/>
                    <a:lstStyle/>
                    <a:p>
                      <a:pPr marL="0" marR="0" algn="ctr">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a:txBody>
                    <a:bodyPr/>
                    <a:lstStyle/>
                    <a:p>
                      <a:pPr marL="0" marR="0" algn="ctr">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b"/>
                </a:tc>
                <a:extLst>
                  <a:ext uri="{0D108BD9-81ED-4DB2-BD59-A6C34878D82A}">
                    <a16:rowId xmlns:a16="http://schemas.microsoft.com/office/drawing/2014/main" val="10022"/>
                  </a:ext>
                </a:extLst>
              </a:tr>
              <a:tr h="94344">
                <a:tc>
                  <a:txBody>
                    <a:bodyPr/>
                    <a:lstStyle/>
                    <a:p>
                      <a:pPr marL="0" marR="0">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gridSpan="2">
                  <a:txBody>
                    <a:bodyPr/>
                    <a:lstStyle/>
                    <a:p>
                      <a:pPr marL="0" marR="0">
                        <a:spcBef>
                          <a:spcPts val="0"/>
                        </a:spcBef>
                        <a:spcAft>
                          <a:spcPts val="0"/>
                        </a:spcAft>
                      </a:pPr>
                      <a:r>
                        <a:rPr lang="en-US" sz="900">
                          <a:effectLst/>
                        </a:rPr>
                        <a:t>Self-efficacy</a:t>
                      </a:r>
                      <a:endParaRPr lang="en-US" sz="1000">
                        <a:effectLst/>
                        <a:latin typeface="Times New Roman" panose="02020603050405020304" pitchFamily="18" charset="0"/>
                        <a:ea typeface="Times New Roman" panose="02020603050405020304" pitchFamily="18" charset="0"/>
                      </a:endParaRPr>
                    </a:p>
                  </a:txBody>
                  <a:tcPr marL="27312" marR="27312" marT="0" marB="0"/>
                </a:tc>
                <a:tc hMerge="1">
                  <a:txBody>
                    <a:bodyPr/>
                    <a:lstStyle/>
                    <a:p>
                      <a:endParaRPr lang="en-US"/>
                    </a:p>
                  </a:txBody>
                  <a:tcPr/>
                </a:tc>
                <a:tc>
                  <a:txBody>
                    <a:bodyPr/>
                    <a:lstStyle/>
                    <a:p>
                      <a:pPr marL="0" marR="0" algn="ctr">
                        <a:spcBef>
                          <a:spcPts val="0"/>
                        </a:spcBef>
                        <a:spcAft>
                          <a:spcPts val="0"/>
                        </a:spcAft>
                      </a:pPr>
                      <a:r>
                        <a:rPr lang="en-US" sz="900">
                          <a:effectLst/>
                        </a:rPr>
                        <a:t>-0.50**</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1</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a:txBody>
                    <a:bodyPr/>
                    <a:lstStyle/>
                    <a:p>
                      <a:pPr marL="0" marR="0">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a:txBody>
                    <a:bodyPr/>
                    <a:lstStyle/>
                    <a:p>
                      <a:pPr marL="0" marR="0">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b"/>
                </a:tc>
                <a:extLst>
                  <a:ext uri="{0D108BD9-81ED-4DB2-BD59-A6C34878D82A}">
                    <a16:rowId xmlns:a16="http://schemas.microsoft.com/office/drawing/2014/main" val="10023"/>
                  </a:ext>
                </a:extLst>
              </a:tr>
              <a:tr h="94344">
                <a:tc>
                  <a:txBody>
                    <a:bodyPr/>
                    <a:lstStyle/>
                    <a:p>
                      <a:pPr marL="0" marR="0">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tc>
                <a:tc gridSpan="2">
                  <a:txBody>
                    <a:bodyPr/>
                    <a:lstStyle/>
                    <a:p>
                      <a:pPr marL="0" marR="0">
                        <a:spcBef>
                          <a:spcPts val="0"/>
                        </a:spcBef>
                        <a:spcAft>
                          <a:spcPts val="0"/>
                        </a:spcAft>
                      </a:pPr>
                      <a:r>
                        <a:rPr lang="en-US" sz="900">
                          <a:effectLst/>
                        </a:rPr>
                        <a:t>Attainment value</a:t>
                      </a:r>
                      <a:endParaRPr lang="en-US" sz="1000">
                        <a:effectLst/>
                        <a:latin typeface="Times New Roman" panose="02020603050405020304" pitchFamily="18" charset="0"/>
                        <a:ea typeface="Times New Roman" panose="02020603050405020304" pitchFamily="18" charset="0"/>
                      </a:endParaRPr>
                    </a:p>
                  </a:txBody>
                  <a:tcPr marL="27312" marR="27312" marT="0" marB="0"/>
                </a:tc>
                <a:tc hMerge="1">
                  <a:txBody>
                    <a:bodyPr/>
                    <a:lstStyle/>
                    <a:p>
                      <a:endParaRPr lang="en-US"/>
                    </a:p>
                  </a:txBody>
                  <a:tcPr/>
                </a:tc>
                <a:tc>
                  <a:txBody>
                    <a:bodyPr/>
                    <a:lstStyle/>
                    <a:p>
                      <a:pPr marL="0" marR="0" algn="ctr">
                        <a:spcBef>
                          <a:spcPts val="0"/>
                        </a:spcBef>
                        <a:spcAft>
                          <a:spcPts val="0"/>
                        </a:spcAft>
                      </a:pPr>
                      <a:r>
                        <a:rPr lang="en-US" sz="900" dirty="0">
                          <a:effectLst/>
                        </a:rPr>
                        <a:t>-0.13</a:t>
                      </a:r>
                      <a:endParaRPr lang="en-US" sz="1000" dirty="0">
                        <a:effectLst/>
                        <a:latin typeface="Times New Roman" panose="02020603050405020304" pitchFamily="18" charset="0"/>
                        <a:ea typeface="Times New Roman" panose="02020603050405020304" pitchFamily="18" charset="0"/>
                      </a:endParaRPr>
                    </a:p>
                  </a:txBody>
                  <a:tcPr marL="27312" marR="27312" marT="0" marB="0" anchor="ctr">
                    <a:solidFill>
                      <a:srgbClr val="FFFF00"/>
                    </a:solidFill>
                  </a:tcPr>
                </a:tc>
                <a:tc>
                  <a:txBody>
                    <a:bodyPr/>
                    <a:lstStyle/>
                    <a:p>
                      <a:pPr marL="0" marR="0" algn="ctr">
                        <a:spcBef>
                          <a:spcPts val="0"/>
                        </a:spcBef>
                        <a:spcAft>
                          <a:spcPts val="0"/>
                        </a:spcAft>
                      </a:pPr>
                      <a:r>
                        <a:rPr lang="en-US" sz="900">
                          <a:effectLst/>
                        </a:rPr>
                        <a:t>0.27**</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1</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a:txBody>
                    <a:bodyPr/>
                    <a:lstStyle/>
                    <a:p>
                      <a:pPr marL="0" marR="0">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a:txBody>
                    <a:bodyPr/>
                    <a:lstStyle/>
                    <a:p>
                      <a:pPr marL="0" marR="0">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b"/>
                </a:tc>
                <a:extLst>
                  <a:ext uri="{0D108BD9-81ED-4DB2-BD59-A6C34878D82A}">
                    <a16:rowId xmlns:a16="http://schemas.microsoft.com/office/drawing/2014/main" val="10024"/>
                  </a:ext>
                </a:extLst>
              </a:tr>
              <a:tr h="177906">
                <a:tc>
                  <a:txBody>
                    <a:bodyPr/>
                    <a:lstStyle/>
                    <a:p>
                      <a:pPr marL="0" marR="0">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tc>
                <a:tc gridSpan="2">
                  <a:txBody>
                    <a:bodyPr/>
                    <a:lstStyle/>
                    <a:p>
                      <a:pPr marL="0" marR="0">
                        <a:spcBef>
                          <a:spcPts val="0"/>
                        </a:spcBef>
                        <a:spcAft>
                          <a:spcPts val="0"/>
                        </a:spcAft>
                      </a:pPr>
                      <a:r>
                        <a:rPr lang="en-US" sz="900">
                          <a:effectLst/>
                        </a:rPr>
                        <a:t>Intrinsic interest value</a:t>
                      </a:r>
                      <a:endParaRPr lang="en-US" sz="1000">
                        <a:effectLst/>
                        <a:latin typeface="Times New Roman" panose="02020603050405020304" pitchFamily="18" charset="0"/>
                        <a:ea typeface="Times New Roman" panose="02020603050405020304" pitchFamily="18" charset="0"/>
                      </a:endParaRPr>
                    </a:p>
                  </a:txBody>
                  <a:tcPr marL="27312" marR="27312" marT="0" marB="0"/>
                </a:tc>
                <a:tc hMerge="1">
                  <a:txBody>
                    <a:bodyPr/>
                    <a:lstStyle/>
                    <a:p>
                      <a:endParaRPr lang="en-US"/>
                    </a:p>
                  </a:txBody>
                  <a:tcPr/>
                </a:tc>
                <a:tc>
                  <a:txBody>
                    <a:bodyPr/>
                    <a:lstStyle/>
                    <a:p>
                      <a:pPr marL="0" marR="0" algn="ctr">
                        <a:spcBef>
                          <a:spcPts val="0"/>
                        </a:spcBef>
                        <a:spcAft>
                          <a:spcPts val="0"/>
                        </a:spcAft>
                      </a:pPr>
                      <a:r>
                        <a:rPr lang="en-US" sz="900">
                          <a:effectLst/>
                        </a:rPr>
                        <a:t>-0.34**</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0.41**</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0.53**</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1</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a:txBody>
                    <a:bodyPr/>
                    <a:lstStyle/>
                    <a:p>
                      <a:pPr marL="0" marR="0">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a:txBody>
                    <a:bodyPr/>
                    <a:lstStyle/>
                    <a:p>
                      <a:pPr marL="0" marR="0">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b"/>
                </a:tc>
                <a:extLst>
                  <a:ext uri="{0D108BD9-81ED-4DB2-BD59-A6C34878D82A}">
                    <a16:rowId xmlns:a16="http://schemas.microsoft.com/office/drawing/2014/main" val="10025"/>
                  </a:ext>
                </a:extLst>
              </a:tr>
              <a:tr h="94344">
                <a:tc>
                  <a:txBody>
                    <a:bodyPr/>
                    <a:lstStyle/>
                    <a:p>
                      <a:pPr marL="0" marR="0">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tc>
                <a:tc gridSpan="2">
                  <a:txBody>
                    <a:bodyPr/>
                    <a:lstStyle/>
                    <a:p>
                      <a:pPr marL="0" marR="0">
                        <a:spcBef>
                          <a:spcPts val="0"/>
                        </a:spcBef>
                        <a:spcAft>
                          <a:spcPts val="0"/>
                        </a:spcAft>
                      </a:pPr>
                      <a:r>
                        <a:rPr lang="en-US" sz="900">
                          <a:effectLst/>
                        </a:rPr>
                        <a:t>Utility value</a:t>
                      </a:r>
                      <a:endParaRPr lang="en-US" sz="1000">
                        <a:effectLst/>
                        <a:latin typeface="Times New Roman" panose="02020603050405020304" pitchFamily="18" charset="0"/>
                        <a:ea typeface="Times New Roman" panose="02020603050405020304" pitchFamily="18" charset="0"/>
                      </a:endParaRPr>
                    </a:p>
                  </a:txBody>
                  <a:tcPr marL="27312" marR="27312" marT="0" marB="0"/>
                </a:tc>
                <a:tc hMerge="1">
                  <a:txBody>
                    <a:bodyPr/>
                    <a:lstStyle/>
                    <a:p>
                      <a:endParaRPr lang="en-US"/>
                    </a:p>
                  </a:txBody>
                  <a:tcPr/>
                </a:tc>
                <a:tc>
                  <a:txBody>
                    <a:bodyPr/>
                    <a:lstStyle/>
                    <a:p>
                      <a:pPr marL="0" marR="0" algn="ctr">
                        <a:spcBef>
                          <a:spcPts val="0"/>
                        </a:spcBef>
                        <a:spcAft>
                          <a:spcPts val="0"/>
                        </a:spcAft>
                      </a:pPr>
                      <a:r>
                        <a:rPr lang="en-US" sz="900">
                          <a:effectLst/>
                        </a:rPr>
                        <a:t>-0.18**</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0.29**</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0.54**</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0.69**</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1</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a:txBody>
                    <a:bodyPr/>
                    <a:lstStyle/>
                    <a:p>
                      <a:pPr marL="0" marR="0">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a:txBody>
                    <a:bodyPr/>
                    <a:lstStyle/>
                    <a:p>
                      <a:pPr marL="0" marR="0">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b"/>
                </a:tc>
                <a:extLst>
                  <a:ext uri="{0D108BD9-81ED-4DB2-BD59-A6C34878D82A}">
                    <a16:rowId xmlns:a16="http://schemas.microsoft.com/office/drawing/2014/main" val="10026"/>
                  </a:ext>
                </a:extLst>
              </a:tr>
              <a:tr h="94344">
                <a:tc>
                  <a:txBody>
                    <a:bodyPr/>
                    <a:lstStyle/>
                    <a:p>
                      <a:pPr marL="0" marR="0">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tc>
                <a:tc gridSpan="2">
                  <a:txBody>
                    <a:bodyPr/>
                    <a:lstStyle/>
                    <a:p>
                      <a:pPr marL="0" marR="0">
                        <a:spcBef>
                          <a:spcPts val="0"/>
                        </a:spcBef>
                        <a:spcAft>
                          <a:spcPts val="0"/>
                        </a:spcAft>
                      </a:pPr>
                      <a:r>
                        <a:rPr lang="en-US" sz="900">
                          <a:effectLst/>
                        </a:rPr>
                        <a:t>Ability beliefs</a:t>
                      </a:r>
                      <a:endParaRPr lang="en-US" sz="1000">
                        <a:effectLst/>
                        <a:latin typeface="Times New Roman" panose="02020603050405020304" pitchFamily="18" charset="0"/>
                        <a:ea typeface="Times New Roman" panose="02020603050405020304" pitchFamily="18" charset="0"/>
                      </a:endParaRPr>
                    </a:p>
                  </a:txBody>
                  <a:tcPr marL="27312" marR="27312" marT="0" marB="0"/>
                </a:tc>
                <a:tc hMerge="1">
                  <a:txBody>
                    <a:bodyPr/>
                    <a:lstStyle/>
                    <a:p>
                      <a:endParaRPr lang="en-US"/>
                    </a:p>
                  </a:txBody>
                  <a:tcPr/>
                </a:tc>
                <a:tc>
                  <a:txBody>
                    <a:bodyPr/>
                    <a:lstStyle/>
                    <a:p>
                      <a:pPr marL="0" marR="0" algn="ctr">
                        <a:spcBef>
                          <a:spcPts val="0"/>
                        </a:spcBef>
                        <a:spcAft>
                          <a:spcPts val="0"/>
                        </a:spcAft>
                      </a:pPr>
                      <a:r>
                        <a:rPr lang="en-US" sz="900">
                          <a:effectLst/>
                        </a:rPr>
                        <a:t>-0.47**</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0.72**</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0.42**</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0.46**</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0.32**</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lgn="ctr">
                        <a:spcBef>
                          <a:spcPts val="0"/>
                        </a:spcBef>
                        <a:spcAft>
                          <a:spcPts val="0"/>
                        </a:spcAft>
                      </a:pPr>
                      <a:r>
                        <a:rPr lang="en-US" sz="900">
                          <a:effectLst/>
                        </a:rPr>
                        <a:t>1</a:t>
                      </a:r>
                      <a:endParaRPr lang="en-US" sz="1000">
                        <a:effectLst/>
                        <a:latin typeface="Times New Roman" panose="02020603050405020304" pitchFamily="18" charset="0"/>
                        <a:ea typeface="Times New Roman" panose="02020603050405020304" pitchFamily="18" charset="0"/>
                      </a:endParaRPr>
                    </a:p>
                  </a:txBody>
                  <a:tcPr marL="27312" marR="27312" marT="0" marB="0" anchor="ctr"/>
                </a:tc>
                <a:tc>
                  <a:txBody>
                    <a:bodyPr/>
                    <a:lstStyle/>
                    <a:p>
                      <a:pPr marL="0" marR="0">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a:txBody>
                    <a:bodyPr/>
                    <a:lstStyle/>
                    <a:p>
                      <a:pPr marL="0" marR="0">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a:txBody>
                    <a:bodyPr/>
                    <a:lstStyle/>
                    <a:p>
                      <a:pPr marL="0" marR="0">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b"/>
                </a:tc>
                <a:extLst>
                  <a:ext uri="{0D108BD9-81ED-4DB2-BD59-A6C34878D82A}">
                    <a16:rowId xmlns:a16="http://schemas.microsoft.com/office/drawing/2014/main" val="10027"/>
                  </a:ext>
                </a:extLst>
              </a:tr>
              <a:tr h="94344">
                <a:tc>
                  <a:txBody>
                    <a:bodyPr/>
                    <a:lstStyle/>
                    <a:p>
                      <a:pPr marL="0" marR="0">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gridSpan="2">
                  <a:txBody>
                    <a:bodyPr/>
                    <a:lstStyle/>
                    <a:p>
                      <a:pPr marL="0" marR="0">
                        <a:spcBef>
                          <a:spcPts val="0"/>
                        </a:spcBef>
                        <a:spcAft>
                          <a:spcPts val="0"/>
                        </a:spcAft>
                      </a:pPr>
                      <a:r>
                        <a:rPr lang="en-US" sz="900">
                          <a:effectLst/>
                        </a:rPr>
                        <a:t>Gender</a:t>
                      </a:r>
                      <a:endParaRPr lang="en-US" sz="1000">
                        <a:effectLst/>
                        <a:latin typeface="Times New Roman" panose="02020603050405020304" pitchFamily="18" charset="0"/>
                        <a:ea typeface="Times New Roman" panose="02020603050405020304" pitchFamily="18" charset="0"/>
                      </a:endParaRPr>
                    </a:p>
                  </a:txBody>
                  <a:tcPr marL="27312" marR="27312" marT="0" marB="0"/>
                </a:tc>
                <a:tc hMerge="1">
                  <a:txBody>
                    <a:bodyPr/>
                    <a:lstStyle/>
                    <a:p>
                      <a:endParaRPr lang="en-US"/>
                    </a:p>
                  </a:txBody>
                  <a:tcPr/>
                </a:tc>
                <a:tc>
                  <a:txBody>
                    <a:bodyPr/>
                    <a:lstStyle/>
                    <a:p>
                      <a:pPr marL="0" marR="0" algn="ctr">
                        <a:spcBef>
                          <a:spcPts val="0"/>
                        </a:spcBef>
                        <a:spcAft>
                          <a:spcPts val="0"/>
                        </a:spcAft>
                      </a:pPr>
                      <a:r>
                        <a:rPr lang="en-US" sz="900">
                          <a:effectLst/>
                        </a:rPr>
                        <a:t>0.07</a:t>
                      </a:r>
                      <a:endParaRPr lang="en-US" sz="1000">
                        <a:effectLst/>
                        <a:latin typeface="Times New Roman" panose="02020603050405020304" pitchFamily="18" charset="0"/>
                        <a:ea typeface="Times New Roman" panose="02020603050405020304" pitchFamily="18" charset="0"/>
                      </a:endParaRPr>
                    </a:p>
                  </a:txBody>
                  <a:tcPr marL="27312" marR="27312" marT="0" marB="0"/>
                </a:tc>
                <a:tc>
                  <a:txBody>
                    <a:bodyPr/>
                    <a:lstStyle/>
                    <a:p>
                      <a:pPr marL="0" marR="0" algn="ctr">
                        <a:spcBef>
                          <a:spcPts val="0"/>
                        </a:spcBef>
                        <a:spcAft>
                          <a:spcPts val="0"/>
                        </a:spcAft>
                      </a:pPr>
                      <a:r>
                        <a:rPr lang="en-US" sz="900" dirty="0">
                          <a:effectLst/>
                        </a:rPr>
                        <a:t>-0.15*</a:t>
                      </a:r>
                      <a:endParaRPr lang="en-US" sz="1000" dirty="0">
                        <a:effectLst/>
                        <a:latin typeface="Times New Roman" panose="02020603050405020304" pitchFamily="18" charset="0"/>
                        <a:ea typeface="Times New Roman" panose="02020603050405020304" pitchFamily="18" charset="0"/>
                      </a:endParaRPr>
                    </a:p>
                  </a:txBody>
                  <a:tcPr marL="27312" marR="27312" marT="0" marB="0">
                    <a:solidFill>
                      <a:srgbClr val="FFFF00"/>
                    </a:solidFill>
                  </a:tcPr>
                </a:tc>
                <a:tc>
                  <a:txBody>
                    <a:bodyPr/>
                    <a:lstStyle/>
                    <a:p>
                      <a:pPr marL="0" marR="0" algn="ctr">
                        <a:spcBef>
                          <a:spcPts val="0"/>
                        </a:spcBef>
                        <a:spcAft>
                          <a:spcPts val="0"/>
                        </a:spcAft>
                      </a:pPr>
                      <a:r>
                        <a:rPr lang="en-US" sz="900">
                          <a:effectLst/>
                        </a:rPr>
                        <a:t>-0.02</a:t>
                      </a:r>
                      <a:endParaRPr lang="en-US" sz="1000">
                        <a:effectLst/>
                        <a:latin typeface="Times New Roman" panose="02020603050405020304" pitchFamily="18" charset="0"/>
                        <a:ea typeface="Times New Roman" panose="02020603050405020304" pitchFamily="18" charset="0"/>
                      </a:endParaRPr>
                    </a:p>
                  </a:txBody>
                  <a:tcPr marL="27312" marR="27312" marT="0" marB="0"/>
                </a:tc>
                <a:tc>
                  <a:txBody>
                    <a:bodyPr/>
                    <a:lstStyle/>
                    <a:p>
                      <a:pPr marL="0" marR="0" algn="ctr">
                        <a:spcBef>
                          <a:spcPts val="0"/>
                        </a:spcBef>
                        <a:spcAft>
                          <a:spcPts val="0"/>
                        </a:spcAft>
                      </a:pPr>
                      <a:r>
                        <a:rPr lang="en-US" sz="900">
                          <a:effectLst/>
                        </a:rPr>
                        <a:t>-0.08</a:t>
                      </a:r>
                      <a:endParaRPr lang="en-US" sz="1000">
                        <a:effectLst/>
                        <a:latin typeface="Times New Roman" panose="02020603050405020304" pitchFamily="18" charset="0"/>
                        <a:ea typeface="Times New Roman" panose="02020603050405020304" pitchFamily="18" charset="0"/>
                      </a:endParaRPr>
                    </a:p>
                  </a:txBody>
                  <a:tcPr marL="27312" marR="27312" marT="0" marB="0"/>
                </a:tc>
                <a:tc>
                  <a:txBody>
                    <a:bodyPr/>
                    <a:lstStyle/>
                    <a:p>
                      <a:pPr marL="0" marR="0" algn="ctr">
                        <a:spcBef>
                          <a:spcPts val="0"/>
                        </a:spcBef>
                        <a:spcAft>
                          <a:spcPts val="0"/>
                        </a:spcAft>
                      </a:pPr>
                      <a:r>
                        <a:rPr lang="en-US" sz="900">
                          <a:effectLst/>
                        </a:rPr>
                        <a:t>-0.12</a:t>
                      </a:r>
                      <a:endParaRPr lang="en-US" sz="1000">
                        <a:effectLst/>
                        <a:latin typeface="Times New Roman" panose="02020603050405020304" pitchFamily="18" charset="0"/>
                        <a:ea typeface="Times New Roman" panose="02020603050405020304" pitchFamily="18" charset="0"/>
                      </a:endParaRPr>
                    </a:p>
                  </a:txBody>
                  <a:tcPr marL="27312" marR="27312" marT="0" marB="0"/>
                </a:tc>
                <a:tc>
                  <a:txBody>
                    <a:bodyPr/>
                    <a:lstStyle/>
                    <a:p>
                      <a:pPr marL="0" marR="0" algn="ctr">
                        <a:spcBef>
                          <a:spcPts val="0"/>
                        </a:spcBef>
                        <a:spcAft>
                          <a:spcPts val="0"/>
                        </a:spcAft>
                      </a:pPr>
                      <a:r>
                        <a:rPr lang="en-US" sz="900">
                          <a:effectLst/>
                        </a:rPr>
                        <a:t>0.01</a:t>
                      </a:r>
                      <a:endParaRPr lang="en-US" sz="1000">
                        <a:effectLst/>
                        <a:latin typeface="Times New Roman" panose="02020603050405020304" pitchFamily="18" charset="0"/>
                        <a:ea typeface="Times New Roman" panose="02020603050405020304" pitchFamily="18" charset="0"/>
                      </a:endParaRPr>
                    </a:p>
                  </a:txBody>
                  <a:tcPr marL="27312" marR="27312" marT="0" marB="0"/>
                </a:tc>
                <a:tc>
                  <a:txBody>
                    <a:bodyPr/>
                    <a:lstStyle/>
                    <a:p>
                      <a:pPr marL="0" marR="0" algn="ctr">
                        <a:spcBef>
                          <a:spcPts val="0"/>
                        </a:spcBef>
                        <a:spcAft>
                          <a:spcPts val="0"/>
                        </a:spcAft>
                      </a:pPr>
                      <a:r>
                        <a:rPr lang="en-US" sz="900">
                          <a:effectLst/>
                        </a:rPr>
                        <a:t>1</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a:txBody>
                    <a:bodyPr/>
                    <a:lstStyle/>
                    <a:p>
                      <a:pPr marL="0" marR="0" algn="ctr">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a:txBody>
                    <a:bodyPr/>
                    <a:lstStyle/>
                    <a:p>
                      <a:pPr marL="0" marR="0" algn="ctr">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b"/>
                </a:tc>
                <a:extLst>
                  <a:ext uri="{0D108BD9-81ED-4DB2-BD59-A6C34878D82A}">
                    <a16:rowId xmlns:a16="http://schemas.microsoft.com/office/drawing/2014/main" val="10028"/>
                  </a:ext>
                </a:extLst>
              </a:tr>
              <a:tr h="94344">
                <a:tc>
                  <a:txBody>
                    <a:bodyPr/>
                    <a:lstStyle/>
                    <a:p>
                      <a:pPr marL="0" marR="0">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gridSpan="2">
                  <a:txBody>
                    <a:bodyPr/>
                    <a:lstStyle/>
                    <a:p>
                      <a:pPr marL="0" marR="0">
                        <a:spcBef>
                          <a:spcPts val="0"/>
                        </a:spcBef>
                        <a:spcAft>
                          <a:spcPts val="0"/>
                        </a:spcAft>
                      </a:pPr>
                      <a:r>
                        <a:rPr lang="en-US" sz="900">
                          <a:effectLst/>
                        </a:rPr>
                        <a:t>Task difficulty</a:t>
                      </a:r>
                      <a:endParaRPr lang="en-US" sz="1000">
                        <a:effectLst/>
                        <a:latin typeface="Times New Roman" panose="02020603050405020304" pitchFamily="18" charset="0"/>
                        <a:ea typeface="Times New Roman" panose="02020603050405020304" pitchFamily="18" charset="0"/>
                      </a:endParaRPr>
                    </a:p>
                  </a:txBody>
                  <a:tcPr marL="27312" marR="27312" marT="0" marB="0"/>
                </a:tc>
                <a:tc hMerge="1">
                  <a:txBody>
                    <a:bodyPr/>
                    <a:lstStyle/>
                    <a:p>
                      <a:endParaRPr lang="en-US"/>
                    </a:p>
                  </a:txBody>
                  <a:tcPr/>
                </a:tc>
                <a:tc>
                  <a:txBody>
                    <a:bodyPr/>
                    <a:lstStyle/>
                    <a:p>
                      <a:pPr marL="0" marR="0" algn="ctr">
                        <a:spcBef>
                          <a:spcPts val="0"/>
                        </a:spcBef>
                        <a:spcAft>
                          <a:spcPts val="0"/>
                        </a:spcAft>
                      </a:pPr>
                      <a:r>
                        <a:rPr lang="en-US" sz="900">
                          <a:effectLst/>
                        </a:rPr>
                        <a:t>0.55**</a:t>
                      </a:r>
                      <a:endParaRPr lang="en-US" sz="1000">
                        <a:effectLst/>
                        <a:latin typeface="Times New Roman" panose="02020603050405020304" pitchFamily="18" charset="0"/>
                        <a:ea typeface="Times New Roman" panose="02020603050405020304" pitchFamily="18" charset="0"/>
                      </a:endParaRPr>
                    </a:p>
                  </a:txBody>
                  <a:tcPr marL="27312" marR="27312" marT="0" marB="0"/>
                </a:tc>
                <a:tc>
                  <a:txBody>
                    <a:bodyPr/>
                    <a:lstStyle/>
                    <a:p>
                      <a:pPr marL="0" marR="0" algn="ctr">
                        <a:spcBef>
                          <a:spcPts val="0"/>
                        </a:spcBef>
                        <a:spcAft>
                          <a:spcPts val="0"/>
                        </a:spcAft>
                      </a:pPr>
                      <a:r>
                        <a:rPr lang="en-US" sz="900">
                          <a:effectLst/>
                        </a:rPr>
                        <a:t>-0.56**</a:t>
                      </a:r>
                      <a:endParaRPr lang="en-US" sz="1000">
                        <a:effectLst/>
                        <a:latin typeface="Times New Roman" panose="02020603050405020304" pitchFamily="18" charset="0"/>
                        <a:ea typeface="Times New Roman" panose="02020603050405020304" pitchFamily="18" charset="0"/>
                      </a:endParaRPr>
                    </a:p>
                  </a:txBody>
                  <a:tcPr marL="27312" marR="27312" marT="0" marB="0"/>
                </a:tc>
                <a:tc>
                  <a:txBody>
                    <a:bodyPr/>
                    <a:lstStyle/>
                    <a:p>
                      <a:pPr marL="0" marR="0" algn="ctr">
                        <a:spcBef>
                          <a:spcPts val="0"/>
                        </a:spcBef>
                        <a:spcAft>
                          <a:spcPts val="0"/>
                        </a:spcAft>
                      </a:pPr>
                      <a:r>
                        <a:rPr lang="en-US" sz="900">
                          <a:effectLst/>
                        </a:rPr>
                        <a:t>-0.18**</a:t>
                      </a:r>
                      <a:endParaRPr lang="en-US" sz="1000">
                        <a:effectLst/>
                        <a:latin typeface="Times New Roman" panose="02020603050405020304" pitchFamily="18" charset="0"/>
                        <a:ea typeface="Times New Roman" panose="02020603050405020304" pitchFamily="18" charset="0"/>
                      </a:endParaRPr>
                    </a:p>
                  </a:txBody>
                  <a:tcPr marL="27312" marR="27312" marT="0" marB="0"/>
                </a:tc>
                <a:tc>
                  <a:txBody>
                    <a:bodyPr/>
                    <a:lstStyle/>
                    <a:p>
                      <a:pPr marL="0" marR="0" algn="ctr">
                        <a:spcBef>
                          <a:spcPts val="0"/>
                        </a:spcBef>
                        <a:spcAft>
                          <a:spcPts val="0"/>
                        </a:spcAft>
                      </a:pPr>
                      <a:r>
                        <a:rPr lang="en-US" sz="900">
                          <a:effectLst/>
                        </a:rPr>
                        <a:t>-0.47**</a:t>
                      </a:r>
                      <a:endParaRPr lang="en-US" sz="1000">
                        <a:effectLst/>
                        <a:latin typeface="Times New Roman" panose="02020603050405020304" pitchFamily="18" charset="0"/>
                        <a:ea typeface="Times New Roman" panose="02020603050405020304" pitchFamily="18" charset="0"/>
                      </a:endParaRPr>
                    </a:p>
                  </a:txBody>
                  <a:tcPr marL="27312" marR="27312" marT="0" marB="0"/>
                </a:tc>
                <a:tc>
                  <a:txBody>
                    <a:bodyPr/>
                    <a:lstStyle/>
                    <a:p>
                      <a:pPr marL="0" marR="0" algn="ctr">
                        <a:spcBef>
                          <a:spcPts val="0"/>
                        </a:spcBef>
                        <a:spcAft>
                          <a:spcPts val="0"/>
                        </a:spcAft>
                      </a:pPr>
                      <a:r>
                        <a:rPr lang="en-US" sz="900">
                          <a:effectLst/>
                        </a:rPr>
                        <a:t>-0.30**</a:t>
                      </a:r>
                      <a:endParaRPr lang="en-US" sz="1000">
                        <a:effectLst/>
                        <a:latin typeface="Times New Roman" panose="02020603050405020304" pitchFamily="18" charset="0"/>
                        <a:ea typeface="Times New Roman" panose="02020603050405020304" pitchFamily="18" charset="0"/>
                      </a:endParaRPr>
                    </a:p>
                  </a:txBody>
                  <a:tcPr marL="27312" marR="27312" marT="0" marB="0"/>
                </a:tc>
                <a:tc>
                  <a:txBody>
                    <a:bodyPr/>
                    <a:lstStyle/>
                    <a:p>
                      <a:pPr marL="0" marR="0" algn="ctr">
                        <a:spcBef>
                          <a:spcPts val="0"/>
                        </a:spcBef>
                        <a:spcAft>
                          <a:spcPts val="0"/>
                        </a:spcAft>
                      </a:pPr>
                      <a:r>
                        <a:rPr lang="en-US" sz="900">
                          <a:effectLst/>
                        </a:rPr>
                        <a:t>-0.59**</a:t>
                      </a:r>
                      <a:endParaRPr lang="en-US" sz="1000">
                        <a:effectLst/>
                        <a:latin typeface="Times New Roman" panose="02020603050405020304" pitchFamily="18" charset="0"/>
                        <a:ea typeface="Times New Roman" panose="02020603050405020304" pitchFamily="18" charset="0"/>
                      </a:endParaRPr>
                    </a:p>
                  </a:txBody>
                  <a:tcPr marL="27312" marR="27312" marT="0" marB="0"/>
                </a:tc>
                <a:tc>
                  <a:txBody>
                    <a:bodyPr/>
                    <a:lstStyle/>
                    <a:p>
                      <a:pPr marL="0" marR="0" algn="ctr">
                        <a:spcBef>
                          <a:spcPts val="0"/>
                        </a:spcBef>
                        <a:spcAft>
                          <a:spcPts val="0"/>
                        </a:spcAft>
                      </a:pPr>
                      <a:r>
                        <a:rPr lang="en-US" sz="900">
                          <a:effectLst/>
                        </a:rPr>
                        <a:t>0.04</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a:txBody>
                    <a:bodyPr/>
                    <a:lstStyle/>
                    <a:p>
                      <a:pPr marL="0" marR="0" algn="ctr">
                        <a:spcBef>
                          <a:spcPts val="0"/>
                        </a:spcBef>
                        <a:spcAft>
                          <a:spcPts val="0"/>
                        </a:spcAft>
                      </a:pPr>
                      <a:r>
                        <a:rPr lang="en-US" sz="900">
                          <a:effectLst/>
                        </a:rPr>
                        <a:t>1</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a:txBody>
                    <a:bodyPr/>
                    <a:lstStyle/>
                    <a:p>
                      <a:pPr marL="0" marR="0" algn="ctr">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b"/>
                </a:tc>
                <a:extLst>
                  <a:ext uri="{0D108BD9-81ED-4DB2-BD59-A6C34878D82A}">
                    <a16:rowId xmlns:a16="http://schemas.microsoft.com/office/drawing/2014/main" val="10029"/>
                  </a:ext>
                </a:extLst>
              </a:tr>
              <a:tr h="94344">
                <a:tc>
                  <a:txBody>
                    <a:bodyPr/>
                    <a:lstStyle/>
                    <a:p>
                      <a:pPr marL="0" marR="0">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gridSpan="2">
                  <a:txBody>
                    <a:bodyPr/>
                    <a:lstStyle/>
                    <a:p>
                      <a:pPr marL="0" marR="0">
                        <a:spcBef>
                          <a:spcPts val="0"/>
                        </a:spcBef>
                        <a:spcAft>
                          <a:spcPts val="0"/>
                        </a:spcAft>
                      </a:pPr>
                      <a:r>
                        <a:rPr lang="en-US" sz="900">
                          <a:effectLst/>
                        </a:rPr>
                        <a:t>Required effort</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hMerge="1">
                  <a:txBody>
                    <a:bodyPr/>
                    <a:lstStyle/>
                    <a:p>
                      <a:endParaRPr lang="en-US"/>
                    </a:p>
                  </a:txBody>
                  <a:tcPr/>
                </a:tc>
                <a:tc>
                  <a:txBody>
                    <a:bodyPr/>
                    <a:lstStyle/>
                    <a:p>
                      <a:pPr marL="0" marR="0" algn="ctr">
                        <a:spcBef>
                          <a:spcPts val="0"/>
                        </a:spcBef>
                        <a:spcAft>
                          <a:spcPts val="0"/>
                        </a:spcAft>
                      </a:pPr>
                      <a:r>
                        <a:rPr lang="en-US" sz="900">
                          <a:effectLst/>
                        </a:rPr>
                        <a:t>0.60**</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a:txBody>
                    <a:bodyPr/>
                    <a:lstStyle/>
                    <a:p>
                      <a:pPr marL="0" marR="0" algn="ctr">
                        <a:spcBef>
                          <a:spcPts val="0"/>
                        </a:spcBef>
                        <a:spcAft>
                          <a:spcPts val="0"/>
                        </a:spcAft>
                      </a:pPr>
                      <a:r>
                        <a:rPr lang="en-US" sz="900">
                          <a:effectLst/>
                        </a:rPr>
                        <a:t>-0.55**</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a:txBody>
                    <a:bodyPr/>
                    <a:lstStyle/>
                    <a:p>
                      <a:pPr marL="0" marR="0" algn="ctr">
                        <a:spcBef>
                          <a:spcPts val="0"/>
                        </a:spcBef>
                        <a:spcAft>
                          <a:spcPts val="0"/>
                        </a:spcAft>
                      </a:pPr>
                      <a:r>
                        <a:rPr lang="en-US" sz="900">
                          <a:effectLst/>
                        </a:rPr>
                        <a:t>-0.10</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a:txBody>
                    <a:bodyPr/>
                    <a:lstStyle/>
                    <a:p>
                      <a:pPr marL="0" marR="0" algn="ctr">
                        <a:spcBef>
                          <a:spcPts val="0"/>
                        </a:spcBef>
                        <a:spcAft>
                          <a:spcPts val="0"/>
                        </a:spcAft>
                      </a:pPr>
                      <a:r>
                        <a:rPr lang="en-US" sz="900">
                          <a:effectLst/>
                        </a:rPr>
                        <a:t>-0.44**</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a:txBody>
                    <a:bodyPr/>
                    <a:lstStyle/>
                    <a:p>
                      <a:pPr marL="0" marR="0" algn="ctr">
                        <a:spcBef>
                          <a:spcPts val="0"/>
                        </a:spcBef>
                        <a:spcAft>
                          <a:spcPts val="0"/>
                        </a:spcAft>
                      </a:pPr>
                      <a:r>
                        <a:rPr lang="en-US" sz="900">
                          <a:effectLst/>
                        </a:rPr>
                        <a:t>-0.27**</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a:txBody>
                    <a:bodyPr/>
                    <a:lstStyle/>
                    <a:p>
                      <a:pPr marL="0" marR="0" algn="ctr">
                        <a:spcBef>
                          <a:spcPts val="0"/>
                        </a:spcBef>
                        <a:spcAft>
                          <a:spcPts val="0"/>
                        </a:spcAft>
                      </a:pPr>
                      <a:r>
                        <a:rPr lang="en-US" sz="900">
                          <a:effectLst/>
                        </a:rPr>
                        <a:t>-0.62</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a:txBody>
                    <a:bodyPr/>
                    <a:lstStyle/>
                    <a:p>
                      <a:pPr marL="0" marR="0" algn="ctr">
                        <a:spcBef>
                          <a:spcPts val="0"/>
                        </a:spcBef>
                        <a:spcAft>
                          <a:spcPts val="0"/>
                        </a:spcAft>
                      </a:pPr>
                      <a:r>
                        <a:rPr lang="en-US" sz="900">
                          <a:effectLst/>
                        </a:rPr>
                        <a:t>-0.02</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a:txBody>
                    <a:bodyPr/>
                    <a:lstStyle/>
                    <a:p>
                      <a:pPr marL="0" marR="0" algn="ctr">
                        <a:spcBef>
                          <a:spcPts val="0"/>
                        </a:spcBef>
                        <a:spcAft>
                          <a:spcPts val="0"/>
                        </a:spcAft>
                      </a:pPr>
                      <a:r>
                        <a:rPr lang="en-US" sz="900">
                          <a:effectLst/>
                        </a:rPr>
                        <a:t>0.84**</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a:txBody>
                    <a:bodyPr/>
                    <a:lstStyle/>
                    <a:p>
                      <a:pPr marL="0" marR="0" algn="ctr">
                        <a:spcBef>
                          <a:spcPts val="0"/>
                        </a:spcBef>
                        <a:spcAft>
                          <a:spcPts val="0"/>
                        </a:spcAft>
                      </a:pPr>
                      <a:r>
                        <a:rPr lang="en-US" sz="900">
                          <a:effectLst/>
                        </a:rPr>
                        <a:t>1</a:t>
                      </a:r>
                      <a:endParaRPr lang="en-US" sz="1000">
                        <a:effectLst/>
                        <a:latin typeface="Times New Roman" panose="02020603050405020304" pitchFamily="18" charset="0"/>
                        <a:ea typeface="Times New Roman" panose="02020603050405020304" pitchFamily="18" charset="0"/>
                      </a:endParaRPr>
                    </a:p>
                  </a:txBody>
                  <a:tcPr marL="27312" marR="27312" marT="0" marB="0" anchor="b"/>
                </a:tc>
                <a:extLst>
                  <a:ext uri="{0D108BD9-81ED-4DB2-BD59-A6C34878D82A}">
                    <a16:rowId xmlns:a16="http://schemas.microsoft.com/office/drawing/2014/main" val="10030"/>
                  </a:ext>
                </a:extLst>
              </a:tr>
              <a:tr h="94344">
                <a:tc>
                  <a:txBody>
                    <a:bodyPr/>
                    <a:lstStyle/>
                    <a:p>
                      <a:pPr marL="0" marR="0">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gridSpan="2">
                  <a:txBody>
                    <a:bodyPr/>
                    <a:lstStyle/>
                    <a:p>
                      <a:pPr marL="0" marR="0">
                        <a:spcBef>
                          <a:spcPts val="0"/>
                        </a:spcBef>
                        <a:spcAft>
                          <a:spcPts val="0"/>
                        </a:spcAft>
                      </a:pPr>
                      <a:r>
                        <a:rPr lang="en-US" sz="900">
                          <a:effectLst/>
                        </a:rPr>
                        <a:t>Math ACT score</a:t>
                      </a:r>
                      <a:endParaRPr lang="en-US" sz="1000">
                        <a:effectLst/>
                        <a:latin typeface="Times New Roman" panose="02020603050405020304" pitchFamily="18" charset="0"/>
                        <a:ea typeface="Times New Roman" panose="02020603050405020304" pitchFamily="18" charset="0"/>
                      </a:endParaRPr>
                    </a:p>
                  </a:txBody>
                  <a:tcPr marL="27312" marR="27312" marT="0" marB="0"/>
                </a:tc>
                <a:tc hMerge="1">
                  <a:txBody>
                    <a:bodyPr/>
                    <a:lstStyle/>
                    <a:p>
                      <a:endParaRPr lang="en-US"/>
                    </a:p>
                  </a:txBody>
                  <a:tcPr/>
                </a:tc>
                <a:tc>
                  <a:txBody>
                    <a:bodyPr/>
                    <a:lstStyle/>
                    <a:p>
                      <a:pPr marL="0" marR="0" algn="ctr">
                        <a:spcBef>
                          <a:spcPts val="0"/>
                        </a:spcBef>
                        <a:spcAft>
                          <a:spcPts val="0"/>
                        </a:spcAft>
                      </a:pPr>
                      <a:r>
                        <a:rPr lang="en-US" sz="900">
                          <a:effectLst/>
                        </a:rPr>
                        <a:t>-0.25**</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a:txBody>
                    <a:bodyPr/>
                    <a:lstStyle/>
                    <a:p>
                      <a:pPr marL="0" marR="0" algn="ctr">
                        <a:spcBef>
                          <a:spcPts val="0"/>
                        </a:spcBef>
                        <a:spcAft>
                          <a:spcPts val="0"/>
                        </a:spcAft>
                      </a:pPr>
                      <a:r>
                        <a:rPr lang="en-US" sz="900">
                          <a:effectLst/>
                        </a:rPr>
                        <a:t>0.20**</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a:txBody>
                    <a:bodyPr/>
                    <a:lstStyle/>
                    <a:p>
                      <a:pPr marL="0" marR="0" algn="ctr">
                        <a:spcBef>
                          <a:spcPts val="0"/>
                        </a:spcBef>
                        <a:spcAft>
                          <a:spcPts val="0"/>
                        </a:spcAft>
                      </a:pPr>
                      <a:r>
                        <a:rPr lang="en-US" sz="900">
                          <a:effectLst/>
                        </a:rPr>
                        <a:t>0.09</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a:txBody>
                    <a:bodyPr/>
                    <a:lstStyle/>
                    <a:p>
                      <a:pPr marL="0" marR="0" algn="ctr">
                        <a:spcBef>
                          <a:spcPts val="0"/>
                        </a:spcBef>
                        <a:spcAft>
                          <a:spcPts val="0"/>
                        </a:spcAft>
                      </a:pPr>
                      <a:r>
                        <a:rPr lang="en-US" sz="900">
                          <a:effectLst/>
                        </a:rPr>
                        <a:t>0.15*</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a:txBody>
                    <a:bodyPr/>
                    <a:lstStyle/>
                    <a:p>
                      <a:pPr marL="0" marR="0" algn="ctr">
                        <a:spcBef>
                          <a:spcPts val="0"/>
                        </a:spcBef>
                        <a:spcAft>
                          <a:spcPts val="0"/>
                        </a:spcAft>
                      </a:pPr>
                      <a:r>
                        <a:rPr lang="en-US" sz="900">
                          <a:effectLst/>
                        </a:rPr>
                        <a:t>-0.01</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a:txBody>
                    <a:bodyPr/>
                    <a:lstStyle/>
                    <a:p>
                      <a:pPr marL="0" marR="0" algn="ctr">
                        <a:spcBef>
                          <a:spcPts val="0"/>
                        </a:spcBef>
                        <a:spcAft>
                          <a:spcPts val="0"/>
                        </a:spcAft>
                      </a:pPr>
                      <a:r>
                        <a:rPr lang="en-US" sz="900">
                          <a:effectLst/>
                        </a:rPr>
                        <a:t>0.25**</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a:txBody>
                    <a:bodyPr/>
                    <a:lstStyle/>
                    <a:p>
                      <a:pPr marL="0" marR="0" algn="ctr">
                        <a:spcBef>
                          <a:spcPts val="0"/>
                        </a:spcBef>
                        <a:spcAft>
                          <a:spcPts val="0"/>
                        </a:spcAft>
                      </a:pPr>
                      <a:r>
                        <a:rPr lang="en-US" sz="900">
                          <a:effectLst/>
                        </a:rPr>
                        <a:t>-0.07</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a:txBody>
                    <a:bodyPr/>
                    <a:lstStyle/>
                    <a:p>
                      <a:pPr marL="0" marR="0" algn="ctr">
                        <a:spcBef>
                          <a:spcPts val="0"/>
                        </a:spcBef>
                        <a:spcAft>
                          <a:spcPts val="0"/>
                        </a:spcAft>
                      </a:pPr>
                      <a:r>
                        <a:rPr lang="en-US" sz="900">
                          <a:effectLst/>
                        </a:rPr>
                        <a:t>-0.24**</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a:txBody>
                    <a:bodyPr/>
                    <a:lstStyle/>
                    <a:p>
                      <a:pPr marL="0" marR="0" algn="ctr">
                        <a:spcBef>
                          <a:spcPts val="0"/>
                        </a:spcBef>
                        <a:spcAft>
                          <a:spcPts val="0"/>
                        </a:spcAft>
                      </a:pPr>
                      <a:r>
                        <a:rPr lang="en-US" sz="900">
                          <a:effectLst/>
                        </a:rPr>
                        <a:t>-0.20**</a:t>
                      </a:r>
                      <a:endParaRPr lang="en-US" sz="1000">
                        <a:effectLst/>
                        <a:latin typeface="Times New Roman" panose="02020603050405020304" pitchFamily="18" charset="0"/>
                        <a:ea typeface="Times New Roman" panose="02020603050405020304" pitchFamily="18" charset="0"/>
                      </a:endParaRPr>
                    </a:p>
                  </a:txBody>
                  <a:tcPr marL="27312" marR="27312" marT="0" marB="0" anchor="b"/>
                </a:tc>
                <a:extLst>
                  <a:ext uri="{0D108BD9-81ED-4DB2-BD59-A6C34878D82A}">
                    <a16:rowId xmlns:a16="http://schemas.microsoft.com/office/drawing/2014/main" val="10031"/>
                  </a:ext>
                </a:extLst>
              </a:tr>
              <a:tr h="94344">
                <a:tc gridSpan="3">
                  <a:txBody>
                    <a:bodyPr/>
                    <a:lstStyle/>
                    <a:p>
                      <a:pPr marL="0" marR="0">
                        <a:spcBef>
                          <a:spcPts val="0"/>
                        </a:spcBef>
                        <a:spcAft>
                          <a:spcPts val="0"/>
                        </a:spcAft>
                      </a:pPr>
                      <a:r>
                        <a:rPr lang="en-US" sz="900">
                          <a:effectLst/>
                        </a:rPr>
                        <a:t>* p &lt; .05.  ** p &lt; .01  </a:t>
                      </a:r>
                      <a:endParaRPr lang="en-US" sz="1000">
                        <a:effectLst/>
                        <a:latin typeface="Times New Roman" panose="02020603050405020304" pitchFamily="18" charset="0"/>
                        <a:ea typeface="Times New Roman" panose="02020603050405020304" pitchFamily="18" charset="0"/>
                      </a:endParaRPr>
                    </a:p>
                  </a:txBody>
                  <a:tcPr marL="27312" marR="27312" marT="0" marB="0"/>
                </a:tc>
                <a:tc hMerge="1">
                  <a:txBody>
                    <a:bodyPr/>
                    <a:lstStyle/>
                    <a:p>
                      <a:endParaRPr lang="en-US"/>
                    </a:p>
                  </a:txBody>
                  <a:tcPr/>
                </a:tc>
                <a:tc hMerge="1">
                  <a:txBody>
                    <a:bodyPr/>
                    <a:lstStyle/>
                    <a:p>
                      <a:endParaRPr lang="en-US"/>
                    </a:p>
                  </a:txBody>
                  <a:tcPr/>
                </a:tc>
                <a:tc>
                  <a:txBody>
                    <a:bodyPr/>
                    <a:lstStyle/>
                    <a:p>
                      <a:pPr marL="0" marR="0">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a:txBody>
                    <a:bodyPr/>
                    <a:lstStyle/>
                    <a:p>
                      <a:pPr marL="0" marR="0">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a:txBody>
                    <a:bodyPr/>
                    <a:lstStyle/>
                    <a:p>
                      <a:pPr marL="0" marR="0">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a:txBody>
                    <a:bodyPr/>
                    <a:lstStyle/>
                    <a:p>
                      <a:pPr marL="0" marR="0">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a:txBody>
                    <a:bodyPr/>
                    <a:lstStyle/>
                    <a:p>
                      <a:pPr marL="0" marR="0">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a:txBody>
                    <a:bodyPr/>
                    <a:lstStyle/>
                    <a:p>
                      <a:pPr marL="0" marR="0">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a:txBody>
                    <a:bodyPr/>
                    <a:lstStyle/>
                    <a:p>
                      <a:pPr marL="0" marR="0">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a:txBody>
                    <a:bodyPr/>
                    <a:lstStyle/>
                    <a:p>
                      <a:pPr marL="0" marR="0">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27312" marR="27312" marT="0" marB="0" anchor="b"/>
                </a:tc>
                <a:tc>
                  <a:txBody>
                    <a:bodyPr/>
                    <a:lstStyle/>
                    <a:p>
                      <a:pPr marL="0" marR="0">
                        <a:spcBef>
                          <a:spcPts val="0"/>
                        </a:spcBef>
                        <a:spcAft>
                          <a:spcPts val="0"/>
                        </a:spcAft>
                      </a:pPr>
                      <a:r>
                        <a:rPr lang="en-US" sz="900" dirty="0">
                          <a:effectLst/>
                        </a:rPr>
                        <a:t> </a:t>
                      </a:r>
                      <a:endParaRPr lang="en-US" sz="1000" dirty="0">
                        <a:effectLst/>
                        <a:latin typeface="Times New Roman" panose="02020603050405020304" pitchFamily="18" charset="0"/>
                        <a:ea typeface="Times New Roman" panose="02020603050405020304" pitchFamily="18" charset="0"/>
                      </a:endParaRPr>
                    </a:p>
                  </a:txBody>
                  <a:tcPr marL="27312" marR="27312" marT="0" marB="0" anchor="b"/>
                </a:tc>
                <a:extLst>
                  <a:ext uri="{0D108BD9-81ED-4DB2-BD59-A6C34878D82A}">
                    <a16:rowId xmlns:a16="http://schemas.microsoft.com/office/drawing/2014/main" val="10032"/>
                  </a:ext>
                </a:extLst>
              </a:tr>
            </a:tbl>
          </a:graphicData>
        </a:graphic>
      </p:graphicFrame>
    </p:spTree>
    <p:extLst>
      <p:ext uri="{BB962C8B-B14F-4D97-AF65-F5344CB8AC3E}">
        <p14:creationId xmlns:p14="http://schemas.microsoft.com/office/powerpoint/2010/main" val="19637686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Motivation and Ability Grouping </a:t>
            </a:r>
            <a:br>
              <a:rPr lang="en-US" sz="3200" dirty="0" smtClean="0"/>
            </a:br>
            <a:r>
              <a:rPr lang="en-US" sz="3200" dirty="0" smtClean="0"/>
              <a:t>in College Math</a:t>
            </a:r>
            <a:endParaRPr lang="en-US" sz="3200" dirty="0"/>
          </a:p>
        </p:txBody>
      </p:sp>
      <p:sp>
        <p:nvSpPr>
          <p:cNvPr id="3" name="Content Placeholder 2"/>
          <p:cNvSpPr>
            <a:spLocks noGrp="1"/>
          </p:cNvSpPr>
          <p:nvPr>
            <p:ph idx="1"/>
          </p:nvPr>
        </p:nvSpPr>
        <p:spPr>
          <a:xfrm>
            <a:off x="628650" y="1447072"/>
            <a:ext cx="7886700" cy="2147065"/>
          </a:xfrm>
        </p:spPr>
        <p:txBody>
          <a:bodyPr>
            <a:normAutofit fontScale="85000" lnSpcReduction="20000"/>
          </a:bodyPr>
          <a:lstStyle/>
          <a:p>
            <a:pPr marL="0" indent="0">
              <a:buNone/>
            </a:pPr>
            <a:r>
              <a:rPr lang="en-US" dirty="0" smtClean="0"/>
              <a:t>Ability grouping in college</a:t>
            </a:r>
          </a:p>
          <a:p>
            <a:pPr marL="0" indent="0">
              <a:buNone/>
            </a:pPr>
            <a:r>
              <a:rPr lang="en-US" dirty="0"/>
              <a:t>	</a:t>
            </a:r>
            <a:r>
              <a:rPr lang="en-US" dirty="0" smtClean="0"/>
              <a:t>Remediation and advanced courses</a:t>
            </a:r>
          </a:p>
          <a:p>
            <a:pPr marL="0" indent="0">
              <a:buNone/>
            </a:pPr>
            <a:endParaRPr lang="en-US" dirty="0" smtClean="0"/>
          </a:p>
          <a:p>
            <a:pPr marL="0" indent="0">
              <a:buNone/>
            </a:pPr>
            <a:r>
              <a:rPr lang="en-US" dirty="0" smtClean="0"/>
              <a:t>Prior Research</a:t>
            </a:r>
          </a:p>
          <a:p>
            <a:pPr marL="0" indent="0">
              <a:buNone/>
            </a:pPr>
            <a:r>
              <a:rPr lang="en-US" dirty="0"/>
              <a:t>	</a:t>
            </a:r>
            <a:r>
              <a:rPr lang="en-US" dirty="0" smtClean="0"/>
              <a:t>Primary and secondary students</a:t>
            </a:r>
          </a:p>
          <a:p>
            <a:pPr marL="0" indent="0">
              <a:buNone/>
            </a:pPr>
            <a:endParaRPr lang="en-US" dirty="0"/>
          </a:p>
        </p:txBody>
      </p:sp>
      <p:grpSp>
        <p:nvGrpSpPr>
          <p:cNvPr id="12" name="Group 11"/>
          <p:cNvGrpSpPr/>
          <p:nvPr/>
        </p:nvGrpSpPr>
        <p:grpSpPr>
          <a:xfrm>
            <a:off x="2613473" y="630936"/>
            <a:ext cx="4897670" cy="3542648"/>
            <a:chOff x="3484631" y="841248"/>
            <a:chExt cx="6530226" cy="472353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4631" y="841248"/>
              <a:ext cx="6530226" cy="4723530"/>
            </a:xfrm>
            <a:prstGeom prst="rect">
              <a:avLst/>
            </a:prstGeom>
          </p:spPr>
        </p:pic>
        <p:sp>
          <p:nvSpPr>
            <p:cNvPr id="11" name="TextBox 10"/>
            <p:cNvSpPr txBox="1"/>
            <p:nvPr/>
          </p:nvSpPr>
          <p:spPr>
            <a:xfrm rot="574990">
              <a:off x="4736991" y="1874424"/>
              <a:ext cx="4025505" cy="2092880"/>
            </a:xfrm>
            <a:prstGeom prst="rect">
              <a:avLst/>
            </a:prstGeom>
            <a:solidFill>
              <a:srgbClr val="FFFFFF">
                <a:alpha val="65882"/>
              </a:srgbClr>
            </a:solidFill>
          </p:spPr>
          <p:txBody>
            <a:bodyPr wrap="square" rtlCol="0">
              <a:spAutoFit/>
            </a:bodyPr>
            <a:lstStyle/>
            <a:p>
              <a:pPr algn="ctr"/>
              <a:r>
                <a:rPr lang="en-US" sz="1600" b="1" dirty="0"/>
                <a:t>Ability grouping</a:t>
              </a:r>
            </a:p>
            <a:p>
              <a:pPr algn="ctr"/>
              <a:r>
                <a:rPr lang="en-US" sz="1600" dirty="0"/>
                <a:t>Ability groups are a means of organizing students into ability-based instructional groups, according to their achievement or performance. </a:t>
              </a:r>
            </a:p>
          </p:txBody>
        </p:sp>
      </p:grpSp>
      <p:sp>
        <p:nvSpPr>
          <p:cNvPr id="13" name="TextBox 12"/>
          <p:cNvSpPr txBox="1"/>
          <p:nvPr/>
        </p:nvSpPr>
        <p:spPr>
          <a:xfrm>
            <a:off x="4114800" y="4521149"/>
            <a:ext cx="4783667" cy="307777"/>
          </a:xfrm>
          <a:prstGeom prst="rect">
            <a:avLst/>
          </a:prstGeom>
          <a:noFill/>
        </p:spPr>
        <p:txBody>
          <a:bodyPr wrap="square" rtlCol="0">
            <a:spAutoFit/>
          </a:bodyPr>
          <a:lstStyle/>
          <a:p>
            <a:pPr algn="r"/>
            <a:r>
              <a:rPr lang="en-US" sz="1400" dirty="0"/>
              <a:t>(Mulkey, </a:t>
            </a:r>
            <a:r>
              <a:rPr lang="en-US" sz="1400" dirty="0" err="1"/>
              <a:t>Catsambis</a:t>
            </a:r>
            <a:r>
              <a:rPr lang="en-US" sz="1400" dirty="0"/>
              <a:t>, </a:t>
            </a:r>
            <a:r>
              <a:rPr lang="en-US" sz="1400" dirty="0" err="1"/>
              <a:t>Steelman</a:t>
            </a:r>
            <a:r>
              <a:rPr lang="en-US" sz="1400" dirty="0"/>
              <a:t>, &amp; Crain, 2005; </a:t>
            </a:r>
            <a:r>
              <a:rPr lang="en-US" sz="1400" dirty="0" err="1"/>
              <a:t>Slavin</a:t>
            </a:r>
            <a:r>
              <a:rPr lang="en-US" sz="1400" dirty="0"/>
              <a:t>, 1990)</a:t>
            </a:r>
          </a:p>
        </p:txBody>
      </p:sp>
    </p:spTree>
    <p:extLst>
      <p:ext uri="{BB962C8B-B14F-4D97-AF65-F5344CB8AC3E}">
        <p14:creationId xmlns:p14="http://schemas.microsoft.com/office/powerpoint/2010/main" val="3873156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Motivation</a:t>
            </a:r>
          </a:p>
          <a:p>
            <a:pPr lvl="1"/>
            <a:r>
              <a:rPr lang="en-US" dirty="0" smtClean="0"/>
              <a:t>Math Anxiety</a:t>
            </a:r>
          </a:p>
          <a:p>
            <a:pPr lvl="2"/>
            <a:r>
              <a:rPr lang="en-US" dirty="0" smtClean="0"/>
              <a:t>Negatively associated with achievement </a:t>
            </a:r>
          </a:p>
          <a:p>
            <a:pPr lvl="2"/>
            <a:r>
              <a:rPr lang="en-US" dirty="0" smtClean="0"/>
              <a:t>Related to ability grouping</a:t>
            </a:r>
          </a:p>
          <a:p>
            <a:pPr lvl="1"/>
            <a:r>
              <a:rPr lang="en-US" dirty="0" smtClean="0"/>
              <a:t>Expectation of success and value</a:t>
            </a:r>
          </a:p>
          <a:p>
            <a:pPr lvl="2"/>
            <a:r>
              <a:rPr lang="en-US" dirty="0" smtClean="0"/>
              <a:t>Higher expectation of success </a:t>
            </a:r>
            <a:r>
              <a:rPr lang="en-US" dirty="0" smtClean="0">
                <a:sym typeface="Wingdings" panose="05000000000000000000" pitchFamily="2" charset="2"/>
              </a:rPr>
              <a:t> less anxiety</a:t>
            </a:r>
          </a:p>
          <a:p>
            <a:pPr lvl="2"/>
            <a:r>
              <a:rPr lang="en-US" dirty="0" smtClean="0">
                <a:sym typeface="Wingdings" panose="05000000000000000000" pitchFamily="2" charset="2"/>
              </a:rPr>
              <a:t>Higher value  greater anxiety</a:t>
            </a:r>
            <a:endParaRPr lang="en-US" dirty="0"/>
          </a:p>
        </p:txBody>
      </p:sp>
      <p:sp>
        <p:nvSpPr>
          <p:cNvPr id="5" name="Title 1"/>
          <p:cNvSpPr txBox="1">
            <a:spLocks/>
          </p:cNvSpPr>
          <p:nvPr/>
        </p:nvSpPr>
        <p:spPr>
          <a:xfrm>
            <a:off x="609600" y="133350"/>
            <a:ext cx="8229600" cy="857250"/>
          </a:xfrm>
          <a:prstGeom prst="rect">
            <a:avLst/>
          </a:prstGeom>
        </p:spPr>
        <p:txBody>
          <a:bodyPr vert="horz"/>
          <a:lst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charset="0"/>
                <a:ea typeface="ＭＳ Ｐゴシック" charset="0"/>
              </a:defRPr>
            </a:lvl6pPr>
            <a:lvl7pPr marL="914400" algn="ctr" rtl="0" fontAlgn="base">
              <a:spcBef>
                <a:spcPct val="0"/>
              </a:spcBef>
              <a:spcAft>
                <a:spcPct val="0"/>
              </a:spcAft>
              <a:defRPr sz="4400">
                <a:solidFill>
                  <a:schemeClr val="tx2"/>
                </a:solidFill>
                <a:latin typeface="Times" charset="0"/>
                <a:ea typeface="ＭＳ Ｐゴシック" charset="0"/>
              </a:defRPr>
            </a:lvl7pPr>
            <a:lvl8pPr marL="1371600" algn="ctr" rtl="0" fontAlgn="base">
              <a:spcBef>
                <a:spcPct val="0"/>
              </a:spcBef>
              <a:spcAft>
                <a:spcPct val="0"/>
              </a:spcAft>
              <a:defRPr sz="4400">
                <a:solidFill>
                  <a:schemeClr val="tx2"/>
                </a:solidFill>
                <a:latin typeface="Times" charset="0"/>
                <a:ea typeface="ＭＳ Ｐゴシック" charset="0"/>
              </a:defRPr>
            </a:lvl8pPr>
            <a:lvl9pPr marL="1828800" algn="ctr" rtl="0" fontAlgn="base">
              <a:spcBef>
                <a:spcPct val="0"/>
              </a:spcBef>
              <a:spcAft>
                <a:spcPct val="0"/>
              </a:spcAft>
              <a:defRPr sz="4400">
                <a:solidFill>
                  <a:schemeClr val="tx2"/>
                </a:solidFill>
                <a:latin typeface="Times" charset="0"/>
                <a:ea typeface="ＭＳ Ｐゴシック" charset="0"/>
              </a:defRPr>
            </a:lvl9pPr>
          </a:lstStyle>
          <a:p>
            <a:r>
              <a:rPr lang="en-US" sz="3200" kern="0" dirty="0" smtClean="0"/>
              <a:t>Motivation and Ability Grouping </a:t>
            </a:r>
            <a:br>
              <a:rPr lang="en-US" sz="3200" kern="0" dirty="0" smtClean="0"/>
            </a:br>
            <a:r>
              <a:rPr lang="en-US" sz="3200" kern="0" dirty="0" smtClean="0"/>
              <a:t>in College Math</a:t>
            </a:r>
            <a:endParaRPr lang="en-US" sz="3200" kern="0" dirty="0"/>
          </a:p>
        </p:txBody>
      </p:sp>
      <p:sp>
        <p:nvSpPr>
          <p:cNvPr id="6" name="TextBox 5"/>
          <p:cNvSpPr txBox="1"/>
          <p:nvPr/>
        </p:nvSpPr>
        <p:spPr>
          <a:xfrm>
            <a:off x="2286000" y="4620280"/>
            <a:ext cx="7315200" cy="523220"/>
          </a:xfrm>
          <a:prstGeom prst="rect">
            <a:avLst/>
          </a:prstGeom>
          <a:noFill/>
        </p:spPr>
        <p:txBody>
          <a:bodyPr wrap="square" rtlCol="0">
            <a:spAutoFit/>
          </a:bodyPr>
          <a:lstStyle/>
          <a:p>
            <a:pPr algn="r"/>
            <a:r>
              <a:rPr lang="en-US" sz="1400" dirty="0"/>
              <a:t>(Betz, 1978; </a:t>
            </a:r>
            <a:r>
              <a:rPr lang="en-US" sz="1400" dirty="0" err="1"/>
              <a:t>Hembree</a:t>
            </a:r>
            <a:r>
              <a:rPr lang="en-US" sz="1400" dirty="0"/>
              <a:t>, 1990; Ho et al., 2000; </a:t>
            </a:r>
            <a:r>
              <a:rPr lang="en-US" sz="1400" dirty="0" smtClean="0"/>
              <a:t>Ma, 1999; </a:t>
            </a:r>
            <a:r>
              <a:rPr lang="en-US" sz="1400" dirty="0" err="1" smtClean="0"/>
              <a:t>Meece</a:t>
            </a:r>
            <a:r>
              <a:rPr lang="en-US" sz="1400" dirty="0" smtClean="0"/>
              <a:t> </a:t>
            </a:r>
            <a:r>
              <a:rPr lang="en-US" sz="1400" dirty="0"/>
              <a:t>et al., 1990; Richardson &amp; </a:t>
            </a:r>
            <a:r>
              <a:rPr lang="en-US" sz="1400" dirty="0">
                <a:solidFill>
                  <a:schemeClr val="bg1"/>
                </a:solidFill>
              </a:rPr>
              <a:t>Woolfolk, 1980; Standing, 2006)</a:t>
            </a:r>
          </a:p>
        </p:txBody>
      </p:sp>
    </p:spTree>
    <p:extLst>
      <p:ext uri="{BB962C8B-B14F-4D97-AF65-F5344CB8AC3E}">
        <p14:creationId xmlns:p14="http://schemas.microsoft.com/office/powerpoint/2010/main" val="858508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Motivation</a:t>
            </a:r>
          </a:p>
          <a:p>
            <a:pPr lvl="1"/>
            <a:r>
              <a:rPr lang="en-US" dirty="0" smtClean="0"/>
              <a:t>Math Anxiety</a:t>
            </a:r>
          </a:p>
          <a:p>
            <a:pPr lvl="1"/>
            <a:r>
              <a:rPr lang="en-US" dirty="0" smtClean="0"/>
              <a:t>Expectation of success and value</a:t>
            </a:r>
          </a:p>
          <a:p>
            <a:pPr lvl="1"/>
            <a:r>
              <a:rPr lang="en-US" dirty="0" smtClean="0"/>
              <a:t>Self-efficacy</a:t>
            </a:r>
          </a:p>
          <a:p>
            <a:pPr lvl="2"/>
            <a:r>
              <a:rPr lang="en-US" dirty="0" smtClean="0"/>
              <a:t>High self-efficacy </a:t>
            </a:r>
            <a:r>
              <a:rPr lang="en-US" dirty="0" smtClean="0">
                <a:sym typeface="Wingdings" panose="05000000000000000000" pitchFamily="2" charset="2"/>
              </a:rPr>
              <a:t> lower anxiety</a:t>
            </a:r>
            <a:endParaRPr lang="en-US" dirty="0" smtClean="0"/>
          </a:p>
        </p:txBody>
      </p:sp>
      <p:sp>
        <p:nvSpPr>
          <p:cNvPr id="5" name="Title 1"/>
          <p:cNvSpPr txBox="1">
            <a:spLocks/>
          </p:cNvSpPr>
          <p:nvPr/>
        </p:nvSpPr>
        <p:spPr>
          <a:xfrm>
            <a:off x="609600" y="133350"/>
            <a:ext cx="8229600" cy="857250"/>
          </a:xfrm>
          <a:prstGeom prst="rect">
            <a:avLst/>
          </a:prstGeom>
        </p:spPr>
        <p:txBody>
          <a:bodyPr vert="horz"/>
          <a:lst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charset="0"/>
                <a:ea typeface="ＭＳ Ｐゴシック" charset="0"/>
              </a:defRPr>
            </a:lvl6pPr>
            <a:lvl7pPr marL="914400" algn="ctr" rtl="0" fontAlgn="base">
              <a:spcBef>
                <a:spcPct val="0"/>
              </a:spcBef>
              <a:spcAft>
                <a:spcPct val="0"/>
              </a:spcAft>
              <a:defRPr sz="4400">
                <a:solidFill>
                  <a:schemeClr val="tx2"/>
                </a:solidFill>
                <a:latin typeface="Times" charset="0"/>
                <a:ea typeface="ＭＳ Ｐゴシック" charset="0"/>
              </a:defRPr>
            </a:lvl7pPr>
            <a:lvl8pPr marL="1371600" algn="ctr" rtl="0" fontAlgn="base">
              <a:spcBef>
                <a:spcPct val="0"/>
              </a:spcBef>
              <a:spcAft>
                <a:spcPct val="0"/>
              </a:spcAft>
              <a:defRPr sz="4400">
                <a:solidFill>
                  <a:schemeClr val="tx2"/>
                </a:solidFill>
                <a:latin typeface="Times" charset="0"/>
                <a:ea typeface="ＭＳ Ｐゴシック" charset="0"/>
              </a:defRPr>
            </a:lvl8pPr>
            <a:lvl9pPr marL="1828800" algn="ctr" rtl="0" fontAlgn="base">
              <a:spcBef>
                <a:spcPct val="0"/>
              </a:spcBef>
              <a:spcAft>
                <a:spcPct val="0"/>
              </a:spcAft>
              <a:defRPr sz="4400">
                <a:solidFill>
                  <a:schemeClr val="tx2"/>
                </a:solidFill>
                <a:latin typeface="Times" charset="0"/>
                <a:ea typeface="ＭＳ Ｐゴシック" charset="0"/>
              </a:defRPr>
            </a:lvl9pPr>
          </a:lstStyle>
          <a:p>
            <a:r>
              <a:rPr lang="en-US" sz="3200" kern="0" dirty="0" smtClean="0"/>
              <a:t>Motivation and Ability Grouping </a:t>
            </a:r>
            <a:br>
              <a:rPr lang="en-US" sz="3200" kern="0" dirty="0" smtClean="0"/>
            </a:br>
            <a:r>
              <a:rPr lang="en-US" sz="3200" kern="0" dirty="0" smtClean="0"/>
              <a:t>in College Math</a:t>
            </a:r>
            <a:endParaRPr lang="en-US" sz="3200" kern="0" dirty="0"/>
          </a:p>
        </p:txBody>
      </p:sp>
      <p:sp>
        <p:nvSpPr>
          <p:cNvPr id="6" name="TextBox 5"/>
          <p:cNvSpPr txBox="1"/>
          <p:nvPr/>
        </p:nvSpPr>
        <p:spPr>
          <a:xfrm>
            <a:off x="2286000" y="4620280"/>
            <a:ext cx="7315200" cy="523220"/>
          </a:xfrm>
          <a:prstGeom prst="rect">
            <a:avLst/>
          </a:prstGeom>
          <a:noFill/>
        </p:spPr>
        <p:txBody>
          <a:bodyPr wrap="square" rtlCol="0">
            <a:spAutoFit/>
          </a:bodyPr>
          <a:lstStyle/>
          <a:p>
            <a:pPr algn="r"/>
            <a:r>
              <a:rPr lang="en-US" sz="1400" dirty="0"/>
              <a:t>(Betz, 1978; </a:t>
            </a:r>
            <a:r>
              <a:rPr lang="en-US" sz="1400" dirty="0" err="1"/>
              <a:t>Hembree</a:t>
            </a:r>
            <a:r>
              <a:rPr lang="en-US" sz="1400" dirty="0"/>
              <a:t>, 1990; Ho et al., 2000; </a:t>
            </a:r>
            <a:r>
              <a:rPr lang="en-US" sz="1400" dirty="0" smtClean="0"/>
              <a:t>Ma, 1999; </a:t>
            </a:r>
            <a:r>
              <a:rPr lang="en-US" sz="1400" dirty="0" err="1" smtClean="0"/>
              <a:t>Meece</a:t>
            </a:r>
            <a:r>
              <a:rPr lang="en-US" sz="1400" dirty="0" smtClean="0"/>
              <a:t> </a:t>
            </a:r>
            <a:r>
              <a:rPr lang="en-US" sz="1400" dirty="0"/>
              <a:t>et al., 1990; Richardson &amp; </a:t>
            </a:r>
            <a:r>
              <a:rPr lang="en-US" sz="1400" dirty="0">
                <a:solidFill>
                  <a:schemeClr val="bg1"/>
                </a:solidFill>
              </a:rPr>
              <a:t>Woolfolk, 1980; Standing, 2006)</a:t>
            </a:r>
          </a:p>
        </p:txBody>
      </p:sp>
    </p:spTree>
    <p:extLst>
      <p:ext uri="{BB962C8B-B14F-4D97-AF65-F5344CB8AC3E}">
        <p14:creationId xmlns:p14="http://schemas.microsoft.com/office/powerpoint/2010/main" val="29467046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 Research </a:t>
            </a:r>
            <a:endParaRPr lang="en-US" dirty="0"/>
          </a:p>
        </p:txBody>
      </p:sp>
      <p:sp>
        <p:nvSpPr>
          <p:cNvPr id="3" name="Content Placeholder 2"/>
          <p:cNvSpPr>
            <a:spLocks noGrp="1"/>
          </p:cNvSpPr>
          <p:nvPr>
            <p:ph idx="1"/>
          </p:nvPr>
        </p:nvSpPr>
        <p:spPr/>
        <p:txBody>
          <a:bodyPr/>
          <a:lstStyle/>
          <a:p>
            <a:r>
              <a:rPr lang="en-US" dirty="0" smtClean="0"/>
              <a:t>How does ability grouping relate to math anxiety and motivation?</a:t>
            </a:r>
          </a:p>
          <a:p>
            <a:r>
              <a:rPr lang="en-US" dirty="0" smtClean="0"/>
              <a:t>Do motivation and math anxiety differentially predict performance as a function of ability group?</a:t>
            </a:r>
            <a:endParaRPr lang="en-US" dirty="0"/>
          </a:p>
        </p:txBody>
      </p:sp>
    </p:spTree>
    <p:extLst>
      <p:ext uri="{BB962C8B-B14F-4D97-AF65-F5344CB8AC3E}">
        <p14:creationId xmlns:p14="http://schemas.microsoft.com/office/powerpoint/2010/main" val="12146590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05979"/>
            <a:ext cx="7467600" cy="857250"/>
          </a:xfrm>
        </p:spPr>
        <p:txBody>
          <a:bodyPr/>
          <a:lstStyle/>
          <a:p>
            <a:r>
              <a:rPr lang="en-US" dirty="0" smtClean="0"/>
              <a:t>Participants</a:t>
            </a:r>
            <a:endParaRPr lang="en-US" dirty="0"/>
          </a:p>
        </p:txBody>
      </p:sp>
      <p:sp>
        <p:nvSpPr>
          <p:cNvPr id="3" name="Content Placeholder 2"/>
          <p:cNvSpPr>
            <a:spLocks noGrp="1"/>
          </p:cNvSpPr>
          <p:nvPr>
            <p:ph idx="1"/>
          </p:nvPr>
        </p:nvSpPr>
        <p:spPr>
          <a:xfrm>
            <a:off x="457200" y="1200151"/>
            <a:ext cx="8229600" cy="761999"/>
          </a:xfrm>
        </p:spPr>
        <p:txBody>
          <a:bodyPr/>
          <a:lstStyle/>
          <a:p>
            <a:r>
              <a:rPr lang="en-US" sz="2800" dirty="0" smtClean="0"/>
              <a:t>Undergraduates in basic algebra, intermediate algebra, college algebra, </a:t>
            </a:r>
            <a:r>
              <a:rPr lang="en-US" sz="2800" dirty="0" err="1" smtClean="0"/>
              <a:t>precalculus</a:t>
            </a:r>
            <a:r>
              <a:rPr lang="en-US" sz="2800" dirty="0" smtClean="0"/>
              <a:t>, calculus 1</a:t>
            </a:r>
          </a:p>
          <a:p>
            <a:endParaRPr lang="en-US" sz="2800" dirty="0" smtClean="0"/>
          </a:p>
          <a:p>
            <a:endParaRPr lang="en-US" sz="2800" dirty="0"/>
          </a:p>
        </p:txBody>
      </p:sp>
    </p:spTree>
    <p:extLst>
      <p:ext uri="{BB962C8B-B14F-4D97-AF65-F5344CB8AC3E}">
        <p14:creationId xmlns:p14="http://schemas.microsoft.com/office/powerpoint/2010/main" val="11952098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05979"/>
            <a:ext cx="7467600" cy="857250"/>
          </a:xfrm>
        </p:spPr>
        <p:txBody>
          <a:bodyPr/>
          <a:lstStyle/>
          <a:p>
            <a:r>
              <a:rPr lang="en-US" dirty="0" smtClean="0"/>
              <a:t>Participants</a:t>
            </a:r>
            <a:endParaRPr lang="en-US" dirty="0"/>
          </a:p>
        </p:txBody>
      </p:sp>
      <p:sp>
        <p:nvSpPr>
          <p:cNvPr id="3" name="Content Placeholder 2"/>
          <p:cNvSpPr>
            <a:spLocks noGrp="1"/>
          </p:cNvSpPr>
          <p:nvPr>
            <p:ph idx="1"/>
          </p:nvPr>
        </p:nvSpPr>
        <p:spPr>
          <a:xfrm>
            <a:off x="457200" y="1200151"/>
            <a:ext cx="8229600" cy="761999"/>
          </a:xfrm>
        </p:spPr>
        <p:txBody>
          <a:bodyPr/>
          <a:lstStyle/>
          <a:p>
            <a:r>
              <a:rPr lang="en-US" sz="2800" dirty="0" smtClean="0"/>
              <a:t>Undergraduates in </a:t>
            </a:r>
            <a:r>
              <a:rPr lang="en-US" sz="2800" dirty="0" smtClean="0">
                <a:solidFill>
                  <a:schemeClr val="accent6">
                    <a:lumMod val="60000"/>
                    <a:lumOff val="40000"/>
                  </a:schemeClr>
                </a:solidFill>
              </a:rPr>
              <a:t>basic algebra, intermediate algebra</a:t>
            </a:r>
            <a:r>
              <a:rPr lang="en-US" sz="2800" dirty="0" smtClean="0"/>
              <a:t>, </a:t>
            </a:r>
            <a:r>
              <a:rPr lang="en-US" sz="2800" dirty="0" smtClean="0">
                <a:solidFill>
                  <a:srgbClr val="981B26"/>
                </a:solidFill>
              </a:rPr>
              <a:t>college algebra</a:t>
            </a:r>
            <a:r>
              <a:rPr lang="en-US" sz="2800" dirty="0" smtClean="0"/>
              <a:t>, </a:t>
            </a:r>
            <a:r>
              <a:rPr lang="en-US" sz="2800" dirty="0" err="1" smtClean="0">
                <a:solidFill>
                  <a:srgbClr val="379937"/>
                </a:solidFill>
              </a:rPr>
              <a:t>precalculus</a:t>
            </a:r>
            <a:r>
              <a:rPr lang="en-US" sz="2800" dirty="0" smtClean="0">
                <a:solidFill>
                  <a:srgbClr val="379937"/>
                </a:solidFill>
              </a:rPr>
              <a:t>, calculus 1</a:t>
            </a:r>
          </a:p>
          <a:p>
            <a:endParaRPr lang="en-US" sz="2800" dirty="0" smtClean="0"/>
          </a:p>
          <a:p>
            <a:endParaRPr lang="en-US" sz="2800" dirty="0"/>
          </a:p>
        </p:txBody>
      </p:sp>
      <p:graphicFrame>
        <p:nvGraphicFramePr>
          <p:cNvPr id="4" name="Table 3"/>
          <p:cNvGraphicFramePr>
            <a:graphicFrameLocks noGrp="1"/>
          </p:cNvGraphicFramePr>
          <p:nvPr>
            <p:extLst>
              <p:ext uri="{D42A27DB-BD31-4B8C-83A1-F6EECF244321}">
                <p14:modId xmlns:p14="http://schemas.microsoft.com/office/powerpoint/2010/main" val="2078874943"/>
              </p:ext>
            </p:extLst>
          </p:nvPr>
        </p:nvGraphicFramePr>
        <p:xfrm>
          <a:off x="990601" y="2190750"/>
          <a:ext cx="6400800" cy="1986915"/>
        </p:xfrm>
        <a:graphic>
          <a:graphicData uri="http://schemas.openxmlformats.org/drawingml/2006/table">
            <a:tbl>
              <a:tblPr>
                <a:tableStyleId>{5C22544A-7EE6-4342-B048-85BDC9FD1C3A}</a:tableStyleId>
              </a:tblPr>
              <a:tblGrid>
                <a:gridCol w="1066799">
                  <a:extLst>
                    <a:ext uri="{9D8B030D-6E8A-4147-A177-3AD203B41FA5}">
                      <a16:colId xmlns:a16="http://schemas.microsoft.com/office/drawing/2014/main" val="20000"/>
                    </a:ext>
                  </a:extLst>
                </a:gridCol>
                <a:gridCol w="1148862">
                  <a:extLst>
                    <a:ext uri="{9D8B030D-6E8A-4147-A177-3AD203B41FA5}">
                      <a16:colId xmlns:a16="http://schemas.microsoft.com/office/drawing/2014/main" val="20001"/>
                    </a:ext>
                  </a:extLst>
                </a:gridCol>
                <a:gridCol w="1312985">
                  <a:extLst>
                    <a:ext uri="{9D8B030D-6E8A-4147-A177-3AD203B41FA5}">
                      <a16:colId xmlns:a16="http://schemas.microsoft.com/office/drawing/2014/main" val="20002"/>
                    </a:ext>
                  </a:extLst>
                </a:gridCol>
                <a:gridCol w="1559169">
                  <a:extLst>
                    <a:ext uri="{9D8B030D-6E8A-4147-A177-3AD203B41FA5}">
                      <a16:colId xmlns:a16="http://schemas.microsoft.com/office/drawing/2014/main" val="20003"/>
                    </a:ext>
                  </a:extLst>
                </a:gridCol>
                <a:gridCol w="1312985">
                  <a:extLst>
                    <a:ext uri="{9D8B030D-6E8A-4147-A177-3AD203B41FA5}">
                      <a16:colId xmlns:a16="http://schemas.microsoft.com/office/drawing/2014/main" val="20004"/>
                    </a:ext>
                  </a:extLst>
                </a:gridCol>
              </a:tblGrid>
              <a:tr h="282945">
                <a:tc>
                  <a:txBody>
                    <a:bodyPr/>
                    <a:lstStyle/>
                    <a:p>
                      <a:pPr algn="l" fontAlgn="b"/>
                      <a:endParaRPr lang="en-US"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i="0" u="none" strike="noStrike" dirty="0" smtClean="0">
                          <a:solidFill>
                            <a:srgbClr val="000000"/>
                          </a:solidFill>
                          <a:effectLst/>
                          <a:latin typeface="Calibri" panose="020F0502020204030204" pitchFamily="34" charset="0"/>
                        </a:rPr>
                        <a:t>Total</a:t>
                      </a:r>
                      <a:endParaRPr lang="en-US" sz="1800" b="1"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u="none" strike="noStrike" dirty="0">
                          <a:solidFill>
                            <a:schemeClr val="accent6">
                              <a:lumMod val="60000"/>
                              <a:lumOff val="40000"/>
                            </a:schemeClr>
                          </a:solidFill>
                          <a:effectLst/>
                        </a:rPr>
                        <a:t>Remedial</a:t>
                      </a:r>
                      <a:endParaRPr lang="en-US" sz="1800" b="1" i="0" u="none" strike="noStrike" dirty="0">
                        <a:solidFill>
                          <a:schemeClr val="accent6">
                            <a:lumMod val="60000"/>
                            <a:lumOff val="40000"/>
                          </a:schemeClr>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u="none" strike="noStrike" dirty="0">
                          <a:solidFill>
                            <a:srgbClr val="981B26"/>
                          </a:solidFill>
                          <a:effectLst/>
                        </a:rPr>
                        <a:t>Average</a:t>
                      </a:r>
                      <a:endParaRPr lang="en-US" sz="1800" b="1" i="0" u="none" strike="noStrike" dirty="0">
                        <a:solidFill>
                          <a:srgbClr val="981B26"/>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u="none" strike="noStrike" dirty="0">
                          <a:solidFill>
                            <a:srgbClr val="379937"/>
                          </a:solidFill>
                          <a:effectLst/>
                        </a:rPr>
                        <a:t>High</a:t>
                      </a:r>
                      <a:endParaRPr lang="en-US" sz="1800" b="1" i="0" u="none" strike="noStrike" dirty="0">
                        <a:solidFill>
                          <a:srgbClr val="379937"/>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2945">
                <a:tc>
                  <a:txBody>
                    <a:bodyPr/>
                    <a:lstStyle/>
                    <a:p>
                      <a:pPr algn="l" fontAlgn="b"/>
                      <a:r>
                        <a:rPr lang="en-US" sz="1800" u="none" strike="noStrike" dirty="0" smtClean="0">
                          <a:effectLst/>
                        </a:rPr>
                        <a:t>N</a:t>
                      </a:r>
                      <a:endParaRPr lang="en-US"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en-US" sz="1800" u="none" strike="noStrike" dirty="0">
                          <a:effectLst/>
                        </a:rPr>
                        <a:t>1351</a:t>
                      </a:r>
                      <a:endParaRPr lang="en-US" sz="18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en-US" sz="1800" u="none" strike="noStrike" dirty="0">
                          <a:solidFill>
                            <a:schemeClr val="accent6">
                              <a:lumMod val="60000"/>
                              <a:lumOff val="40000"/>
                            </a:schemeClr>
                          </a:solidFill>
                          <a:effectLst/>
                        </a:rPr>
                        <a:t>393</a:t>
                      </a:r>
                      <a:endParaRPr lang="en-US" sz="1800" b="0" i="0" u="none" strike="noStrike" dirty="0">
                        <a:solidFill>
                          <a:schemeClr val="accent6">
                            <a:lumMod val="60000"/>
                            <a:lumOff val="40000"/>
                          </a:schemeClr>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en-US" sz="1800" u="none" strike="noStrike" dirty="0">
                          <a:solidFill>
                            <a:srgbClr val="981B26"/>
                          </a:solidFill>
                          <a:effectLst/>
                        </a:rPr>
                        <a:t>550</a:t>
                      </a:r>
                      <a:endParaRPr lang="en-US" sz="1800" b="0" i="0" u="none" strike="noStrike" dirty="0">
                        <a:solidFill>
                          <a:srgbClr val="981B26"/>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800" u="none" strike="noStrike" dirty="0">
                          <a:solidFill>
                            <a:srgbClr val="379937"/>
                          </a:solidFill>
                          <a:effectLst/>
                        </a:rPr>
                        <a:t>388</a:t>
                      </a:r>
                      <a:endParaRPr lang="en-US" sz="1800" b="0" i="0" u="none" strike="noStrike" dirty="0">
                        <a:solidFill>
                          <a:srgbClr val="379937"/>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272310">
                <a:tc>
                  <a:txBody>
                    <a:bodyPr/>
                    <a:lstStyle/>
                    <a:p>
                      <a:pPr algn="l" fontAlgn="b"/>
                      <a:r>
                        <a:rPr lang="en-US" sz="1800" u="none" strike="noStrike" dirty="0">
                          <a:effectLst/>
                        </a:rPr>
                        <a:t>Age</a:t>
                      </a:r>
                      <a:endParaRPr lang="en-US"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1800" u="none" strike="noStrike" dirty="0">
                          <a:effectLst/>
                        </a:rPr>
                        <a:t>19.68 (3.39)</a:t>
                      </a:r>
                      <a:endParaRPr lang="en-US" sz="18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800" u="none" strike="noStrike" dirty="0">
                          <a:solidFill>
                            <a:schemeClr val="accent6">
                              <a:lumMod val="60000"/>
                              <a:lumOff val="40000"/>
                            </a:schemeClr>
                          </a:solidFill>
                          <a:effectLst/>
                        </a:rPr>
                        <a:t>20.45 (4.82)</a:t>
                      </a:r>
                      <a:endParaRPr lang="en-US" sz="1800" b="0" i="0" u="none" strike="noStrike" dirty="0">
                        <a:solidFill>
                          <a:schemeClr val="accent6">
                            <a:lumMod val="60000"/>
                            <a:lumOff val="40000"/>
                          </a:schemeClr>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1800" u="none" strike="noStrike" dirty="0">
                          <a:solidFill>
                            <a:srgbClr val="981B26"/>
                          </a:solidFill>
                          <a:effectLst/>
                        </a:rPr>
                        <a:t>19.19 (2.44)</a:t>
                      </a:r>
                      <a:endParaRPr lang="en-US" sz="1800" b="0" i="0" u="none" strike="noStrike" dirty="0">
                        <a:solidFill>
                          <a:srgbClr val="981B26"/>
                        </a:solidFill>
                        <a:effectLst/>
                        <a:latin typeface="Calibri" panose="020F0502020204030204" pitchFamily="34" charset="0"/>
                      </a:endParaRPr>
                    </a:p>
                  </a:txBody>
                  <a:tcPr marL="9525" marR="9525" marT="9525" marB="0" anchor="b"/>
                </a:tc>
                <a:tc>
                  <a:txBody>
                    <a:bodyPr/>
                    <a:lstStyle/>
                    <a:p>
                      <a:pPr algn="ctr" fontAlgn="b"/>
                      <a:r>
                        <a:rPr lang="en-US" sz="1800" u="none" strike="noStrike" dirty="0">
                          <a:solidFill>
                            <a:srgbClr val="379937"/>
                          </a:solidFill>
                          <a:effectLst/>
                        </a:rPr>
                        <a:t>19.57 (2.65)</a:t>
                      </a:r>
                      <a:endParaRPr lang="en-US" sz="1800" b="0" i="0" u="none" strike="noStrike" dirty="0">
                        <a:solidFill>
                          <a:srgbClr val="379937"/>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282945">
                <a:tc>
                  <a:txBody>
                    <a:bodyPr/>
                    <a:lstStyle/>
                    <a:p>
                      <a:pPr algn="l" fontAlgn="b"/>
                      <a:r>
                        <a:rPr lang="en-US" sz="1800" u="none" strike="noStrike">
                          <a:effectLst/>
                        </a:rPr>
                        <a:t>Range</a:t>
                      </a:r>
                      <a:endParaRPr lang="en-US"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1800" u="none" strike="noStrike" dirty="0">
                          <a:effectLst/>
                        </a:rPr>
                        <a:t>18-48</a:t>
                      </a:r>
                      <a:endParaRPr lang="en-US" sz="18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800" u="none" strike="noStrike" dirty="0">
                          <a:solidFill>
                            <a:schemeClr val="accent6">
                              <a:lumMod val="60000"/>
                              <a:lumOff val="40000"/>
                            </a:schemeClr>
                          </a:solidFill>
                          <a:effectLst/>
                        </a:rPr>
                        <a:t>18-48</a:t>
                      </a:r>
                      <a:endParaRPr lang="en-US" sz="1800" b="0" i="0" u="none" strike="noStrike" dirty="0">
                        <a:solidFill>
                          <a:schemeClr val="accent6">
                            <a:lumMod val="60000"/>
                            <a:lumOff val="40000"/>
                          </a:schemeClr>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1800" u="none" strike="noStrike" dirty="0">
                          <a:solidFill>
                            <a:srgbClr val="981B26"/>
                          </a:solidFill>
                          <a:effectLst/>
                        </a:rPr>
                        <a:t>18-46</a:t>
                      </a:r>
                      <a:endParaRPr lang="en-US" sz="1800" b="0" i="0" u="none" strike="noStrike" dirty="0">
                        <a:solidFill>
                          <a:srgbClr val="981B26"/>
                        </a:solidFill>
                        <a:effectLst/>
                        <a:latin typeface="Calibri" panose="020F0502020204030204" pitchFamily="34" charset="0"/>
                      </a:endParaRPr>
                    </a:p>
                  </a:txBody>
                  <a:tcPr marL="9525" marR="9525" marT="9525" marB="0" anchor="b"/>
                </a:tc>
                <a:tc>
                  <a:txBody>
                    <a:bodyPr/>
                    <a:lstStyle/>
                    <a:p>
                      <a:pPr algn="ctr" fontAlgn="b"/>
                      <a:r>
                        <a:rPr lang="en-US" sz="1800" u="none" strike="noStrike" dirty="0">
                          <a:solidFill>
                            <a:srgbClr val="379937"/>
                          </a:solidFill>
                          <a:effectLst/>
                        </a:rPr>
                        <a:t>18-35</a:t>
                      </a:r>
                      <a:endParaRPr lang="en-US" sz="1800" b="0" i="0" u="none" strike="noStrike" dirty="0">
                        <a:solidFill>
                          <a:srgbClr val="379937"/>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282945">
                <a:tc>
                  <a:txBody>
                    <a:bodyPr/>
                    <a:lstStyle/>
                    <a:p>
                      <a:pPr algn="l" fontAlgn="b"/>
                      <a:r>
                        <a:rPr lang="en-US" sz="1800" u="none" strike="noStrike" dirty="0" smtClean="0">
                          <a:effectLst/>
                        </a:rPr>
                        <a:t>Math ACT</a:t>
                      </a:r>
                      <a:endParaRPr lang="en-US"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1800" u="none" strike="noStrike">
                          <a:effectLst/>
                        </a:rPr>
                        <a:t>22.16</a:t>
                      </a:r>
                      <a:endParaRPr lang="en-US" sz="1800" b="0" i="0" u="none" strike="noStrike">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800" u="none" strike="noStrike" dirty="0">
                          <a:solidFill>
                            <a:schemeClr val="accent6">
                              <a:lumMod val="60000"/>
                              <a:lumOff val="40000"/>
                            </a:schemeClr>
                          </a:solidFill>
                          <a:effectLst/>
                        </a:rPr>
                        <a:t>18.09</a:t>
                      </a:r>
                      <a:endParaRPr lang="en-US" sz="1800" b="0" i="0" u="none" strike="noStrike" dirty="0">
                        <a:solidFill>
                          <a:schemeClr val="accent6">
                            <a:lumMod val="60000"/>
                            <a:lumOff val="40000"/>
                          </a:schemeClr>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1800" u="none" strike="noStrike" dirty="0">
                          <a:solidFill>
                            <a:srgbClr val="981B26"/>
                          </a:solidFill>
                          <a:effectLst/>
                        </a:rPr>
                        <a:t>21.78</a:t>
                      </a:r>
                      <a:endParaRPr lang="en-US" sz="1800" b="0" i="0" u="none" strike="noStrike" dirty="0">
                        <a:solidFill>
                          <a:srgbClr val="981B26"/>
                        </a:solidFill>
                        <a:effectLst/>
                        <a:latin typeface="Calibri" panose="020F0502020204030204" pitchFamily="34" charset="0"/>
                      </a:endParaRPr>
                    </a:p>
                  </a:txBody>
                  <a:tcPr marL="9525" marR="9525" marT="9525" marB="0" anchor="b"/>
                </a:tc>
                <a:tc>
                  <a:txBody>
                    <a:bodyPr/>
                    <a:lstStyle/>
                    <a:p>
                      <a:pPr algn="ctr" fontAlgn="b"/>
                      <a:r>
                        <a:rPr lang="en-US" sz="1800" u="none" strike="noStrike" dirty="0">
                          <a:solidFill>
                            <a:srgbClr val="379937"/>
                          </a:solidFill>
                          <a:effectLst/>
                        </a:rPr>
                        <a:t>26.02</a:t>
                      </a:r>
                      <a:endParaRPr lang="en-US" sz="1800" b="0" i="0" u="none" strike="noStrike" dirty="0">
                        <a:solidFill>
                          <a:srgbClr val="379937"/>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282945">
                <a:tc>
                  <a:txBody>
                    <a:bodyPr/>
                    <a:lstStyle/>
                    <a:p>
                      <a:pPr algn="l" fontAlgn="b"/>
                      <a:r>
                        <a:rPr lang="en-US" sz="1800" u="none" strike="noStrike">
                          <a:effectLst/>
                        </a:rPr>
                        <a:t>Male</a:t>
                      </a:r>
                      <a:endParaRPr lang="en-US"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1800" u="none" strike="noStrike">
                          <a:effectLst/>
                        </a:rPr>
                        <a:t>42.29%</a:t>
                      </a:r>
                      <a:endParaRPr lang="en-US" sz="1800" b="0" i="0" u="none" strike="noStrike">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800" u="none" strike="noStrike" dirty="0">
                          <a:solidFill>
                            <a:schemeClr val="accent6">
                              <a:lumMod val="60000"/>
                              <a:lumOff val="40000"/>
                            </a:schemeClr>
                          </a:solidFill>
                          <a:effectLst/>
                        </a:rPr>
                        <a:t>40.10%</a:t>
                      </a:r>
                      <a:endParaRPr lang="en-US" sz="1800" b="0" i="0" u="none" strike="noStrike" dirty="0">
                        <a:solidFill>
                          <a:schemeClr val="accent6">
                            <a:lumMod val="60000"/>
                            <a:lumOff val="40000"/>
                          </a:schemeClr>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1800" u="none" strike="noStrike" dirty="0">
                          <a:solidFill>
                            <a:srgbClr val="981B26"/>
                          </a:solidFill>
                          <a:effectLst/>
                        </a:rPr>
                        <a:t>36.80%</a:t>
                      </a:r>
                      <a:endParaRPr lang="en-US" sz="1800" b="0" i="0" u="none" strike="noStrike" dirty="0">
                        <a:solidFill>
                          <a:srgbClr val="981B26"/>
                        </a:solidFill>
                        <a:effectLst/>
                        <a:latin typeface="Calibri" panose="020F0502020204030204" pitchFamily="34" charset="0"/>
                      </a:endParaRPr>
                    </a:p>
                  </a:txBody>
                  <a:tcPr marL="9525" marR="9525" marT="9525" marB="0" anchor="b"/>
                </a:tc>
                <a:tc>
                  <a:txBody>
                    <a:bodyPr/>
                    <a:lstStyle/>
                    <a:p>
                      <a:pPr algn="ctr" fontAlgn="b"/>
                      <a:r>
                        <a:rPr lang="en-US" sz="1800" u="none" strike="noStrike" dirty="0">
                          <a:solidFill>
                            <a:srgbClr val="379937"/>
                          </a:solidFill>
                          <a:effectLst/>
                        </a:rPr>
                        <a:t>52.23%</a:t>
                      </a:r>
                      <a:endParaRPr lang="en-US" sz="1800" b="0" i="0" u="none" strike="noStrike" dirty="0">
                        <a:solidFill>
                          <a:srgbClr val="379937"/>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282945">
                <a:tc>
                  <a:txBody>
                    <a:bodyPr/>
                    <a:lstStyle/>
                    <a:p>
                      <a:pPr algn="l" fontAlgn="b"/>
                      <a:r>
                        <a:rPr lang="en-US" sz="1800" u="none" strike="noStrike" dirty="0">
                          <a:effectLst/>
                        </a:rPr>
                        <a:t>Female</a:t>
                      </a:r>
                      <a:endParaRPr lang="en-US"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en-US" sz="1800" u="none" strike="noStrike">
                          <a:effectLst/>
                        </a:rPr>
                        <a:t>57.71%</a:t>
                      </a:r>
                      <a:endParaRPr lang="en-US" sz="1800" b="0" i="0" u="none" strike="noStrike">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solidFill>
                            <a:schemeClr val="accent6">
                              <a:lumMod val="60000"/>
                              <a:lumOff val="40000"/>
                            </a:schemeClr>
                          </a:solidFill>
                          <a:effectLst/>
                        </a:rPr>
                        <a:t>59.90%</a:t>
                      </a:r>
                      <a:endParaRPr lang="en-US" sz="1800" b="0" i="0" u="none" strike="noStrike" dirty="0">
                        <a:solidFill>
                          <a:schemeClr val="accent6">
                            <a:lumMod val="60000"/>
                            <a:lumOff val="40000"/>
                          </a:schemeClr>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solidFill>
                            <a:srgbClr val="981B26"/>
                          </a:solidFill>
                          <a:effectLst/>
                        </a:rPr>
                        <a:t>63.20%</a:t>
                      </a:r>
                      <a:endParaRPr lang="en-US" sz="1800" b="0" i="0" u="none" strike="noStrike" dirty="0">
                        <a:solidFill>
                          <a:srgbClr val="981B26"/>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solidFill>
                            <a:srgbClr val="379937"/>
                          </a:solidFill>
                          <a:effectLst/>
                        </a:rPr>
                        <a:t>47.77%</a:t>
                      </a:r>
                      <a:endParaRPr lang="en-US" sz="1800" b="0" i="0" u="none" strike="noStrike" dirty="0">
                        <a:solidFill>
                          <a:srgbClr val="379937"/>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1188375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05979"/>
            <a:ext cx="7467600" cy="857250"/>
          </a:xfrm>
        </p:spPr>
        <p:txBody>
          <a:bodyPr/>
          <a:lstStyle/>
          <a:p>
            <a:r>
              <a:rPr lang="en-US" dirty="0" smtClean="0"/>
              <a:t>Participants</a:t>
            </a:r>
            <a:endParaRPr lang="en-US" dirty="0"/>
          </a:p>
        </p:txBody>
      </p:sp>
      <p:sp>
        <p:nvSpPr>
          <p:cNvPr id="3" name="Content Placeholder 2"/>
          <p:cNvSpPr>
            <a:spLocks noGrp="1"/>
          </p:cNvSpPr>
          <p:nvPr>
            <p:ph idx="1"/>
          </p:nvPr>
        </p:nvSpPr>
        <p:spPr>
          <a:xfrm>
            <a:off x="457200" y="1200151"/>
            <a:ext cx="8229600" cy="761999"/>
          </a:xfrm>
        </p:spPr>
        <p:txBody>
          <a:bodyPr/>
          <a:lstStyle/>
          <a:p>
            <a:r>
              <a:rPr lang="en-US" sz="2800" dirty="0" smtClean="0"/>
              <a:t>Undergraduates in </a:t>
            </a:r>
            <a:r>
              <a:rPr lang="en-US" sz="2800" dirty="0" smtClean="0">
                <a:solidFill>
                  <a:schemeClr val="accent6">
                    <a:lumMod val="60000"/>
                    <a:lumOff val="40000"/>
                  </a:schemeClr>
                </a:solidFill>
              </a:rPr>
              <a:t>basic algebra, intermediate algebra</a:t>
            </a:r>
            <a:r>
              <a:rPr lang="en-US" sz="2800" dirty="0" smtClean="0"/>
              <a:t>, </a:t>
            </a:r>
            <a:r>
              <a:rPr lang="en-US" sz="2800" dirty="0" smtClean="0">
                <a:solidFill>
                  <a:srgbClr val="981B26"/>
                </a:solidFill>
              </a:rPr>
              <a:t>college algebra</a:t>
            </a:r>
            <a:r>
              <a:rPr lang="en-US" sz="2800" dirty="0" smtClean="0"/>
              <a:t>, </a:t>
            </a:r>
            <a:r>
              <a:rPr lang="en-US" sz="2800" dirty="0" err="1" smtClean="0">
                <a:solidFill>
                  <a:srgbClr val="379937"/>
                </a:solidFill>
              </a:rPr>
              <a:t>precalculus</a:t>
            </a:r>
            <a:r>
              <a:rPr lang="en-US" sz="2800" dirty="0" smtClean="0">
                <a:solidFill>
                  <a:srgbClr val="379937"/>
                </a:solidFill>
              </a:rPr>
              <a:t>, calculus 1</a:t>
            </a:r>
          </a:p>
          <a:p>
            <a:endParaRPr lang="en-US" sz="2800" dirty="0" smtClean="0"/>
          </a:p>
          <a:p>
            <a:endParaRPr lang="en-US" sz="2800" dirty="0"/>
          </a:p>
        </p:txBody>
      </p:sp>
      <p:graphicFrame>
        <p:nvGraphicFramePr>
          <p:cNvPr id="4" name="Table 3"/>
          <p:cNvGraphicFramePr>
            <a:graphicFrameLocks noGrp="1"/>
          </p:cNvGraphicFramePr>
          <p:nvPr>
            <p:extLst>
              <p:ext uri="{D42A27DB-BD31-4B8C-83A1-F6EECF244321}">
                <p14:modId xmlns:p14="http://schemas.microsoft.com/office/powerpoint/2010/main" val="359315695"/>
              </p:ext>
            </p:extLst>
          </p:nvPr>
        </p:nvGraphicFramePr>
        <p:xfrm>
          <a:off x="685800" y="2190750"/>
          <a:ext cx="7391400" cy="2270760"/>
        </p:xfrm>
        <a:graphic>
          <a:graphicData uri="http://schemas.openxmlformats.org/drawingml/2006/table">
            <a:tbl>
              <a:tblPr>
                <a:tableStyleId>{5C22544A-7EE6-4342-B048-85BDC9FD1C3A}</a:tableStyleId>
              </a:tblPr>
              <a:tblGrid>
                <a:gridCol w="2667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tblGrid>
              <a:tr h="282945">
                <a:tc>
                  <a:txBody>
                    <a:bodyPr/>
                    <a:lstStyle/>
                    <a:p>
                      <a:pPr algn="l" fontAlgn="b"/>
                      <a:endParaRPr lang="en-US"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i="0" u="none" strike="noStrike" dirty="0" smtClean="0">
                          <a:solidFill>
                            <a:srgbClr val="000000"/>
                          </a:solidFill>
                          <a:effectLst/>
                          <a:latin typeface="Calibri" panose="020F0502020204030204" pitchFamily="34" charset="0"/>
                        </a:rPr>
                        <a:t>Total</a:t>
                      </a:r>
                      <a:endParaRPr lang="en-US" sz="1800" b="1"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u="none" strike="noStrike" dirty="0">
                          <a:solidFill>
                            <a:schemeClr val="accent6">
                              <a:lumMod val="60000"/>
                              <a:lumOff val="40000"/>
                            </a:schemeClr>
                          </a:solidFill>
                          <a:effectLst/>
                        </a:rPr>
                        <a:t>Remedial</a:t>
                      </a:r>
                      <a:endParaRPr lang="en-US" sz="1800" b="1" i="0" u="none" strike="noStrike" dirty="0">
                        <a:solidFill>
                          <a:schemeClr val="accent6">
                            <a:lumMod val="60000"/>
                            <a:lumOff val="40000"/>
                          </a:schemeClr>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u="none" strike="noStrike" dirty="0">
                          <a:solidFill>
                            <a:srgbClr val="981B26"/>
                          </a:solidFill>
                          <a:effectLst/>
                        </a:rPr>
                        <a:t>Average</a:t>
                      </a:r>
                      <a:endParaRPr lang="en-US" sz="1800" b="1" i="0" u="none" strike="noStrike" dirty="0">
                        <a:solidFill>
                          <a:srgbClr val="981B26"/>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u="none" strike="noStrike" dirty="0">
                          <a:solidFill>
                            <a:srgbClr val="379937"/>
                          </a:solidFill>
                          <a:effectLst/>
                        </a:rPr>
                        <a:t>High</a:t>
                      </a:r>
                      <a:endParaRPr lang="en-US" sz="1800" b="1" i="0" u="none" strike="noStrike" dirty="0">
                        <a:solidFill>
                          <a:srgbClr val="379937"/>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2945">
                <a:tc>
                  <a:txBody>
                    <a:bodyPr/>
                    <a:lstStyle/>
                    <a:p>
                      <a:pPr algn="l" fontAlgn="b"/>
                      <a:r>
                        <a:rPr lang="en-US" sz="1800" u="none" strike="noStrike" dirty="0" smtClean="0">
                          <a:effectLst/>
                        </a:rPr>
                        <a:t>N</a:t>
                      </a:r>
                      <a:endParaRPr lang="en-US"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en-US" sz="1800" u="none" strike="noStrike" dirty="0">
                          <a:effectLst/>
                        </a:rPr>
                        <a:t>1351</a:t>
                      </a:r>
                      <a:endParaRPr lang="en-US" sz="18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en-US" sz="1800" u="none" strike="noStrike" dirty="0">
                          <a:solidFill>
                            <a:schemeClr val="accent6">
                              <a:lumMod val="60000"/>
                              <a:lumOff val="40000"/>
                            </a:schemeClr>
                          </a:solidFill>
                          <a:effectLst/>
                        </a:rPr>
                        <a:t>393</a:t>
                      </a:r>
                      <a:endParaRPr lang="en-US" sz="1800" b="0" i="0" u="none" strike="noStrike" dirty="0">
                        <a:solidFill>
                          <a:schemeClr val="accent6">
                            <a:lumMod val="60000"/>
                            <a:lumOff val="40000"/>
                          </a:schemeClr>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en-US" sz="1800" u="none" strike="noStrike" dirty="0">
                          <a:solidFill>
                            <a:srgbClr val="981B26"/>
                          </a:solidFill>
                          <a:effectLst/>
                        </a:rPr>
                        <a:t>550</a:t>
                      </a:r>
                      <a:endParaRPr lang="en-US" sz="1800" b="0" i="0" u="none" strike="noStrike" dirty="0">
                        <a:solidFill>
                          <a:srgbClr val="981B26"/>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800" u="none" strike="noStrike" dirty="0">
                          <a:solidFill>
                            <a:srgbClr val="379937"/>
                          </a:solidFill>
                          <a:effectLst/>
                        </a:rPr>
                        <a:t>388</a:t>
                      </a:r>
                      <a:endParaRPr lang="en-US" sz="1800" b="0" i="0" u="none" strike="noStrike" dirty="0">
                        <a:solidFill>
                          <a:srgbClr val="379937"/>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272310">
                <a:tc>
                  <a:txBody>
                    <a:bodyPr/>
                    <a:lstStyle/>
                    <a:p>
                      <a:pPr algn="l" fontAlgn="t"/>
                      <a:r>
                        <a:rPr lang="en-US" sz="1800" u="none" strike="noStrike" kern="1200" dirty="0">
                          <a:solidFill>
                            <a:schemeClr val="dk1"/>
                          </a:solidFill>
                          <a:effectLst/>
                          <a:latin typeface="+mn-lt"/>
                          <a:ea typeface="+mn-ea"/>
                          <a:cs typeface="+mn-cs"/>
                        </a:rPr>
                        <a:t>Native American</a:t>
                      </a:r>
                    </a:p>
                  </a:txBody>
                  <a:tcPr marL="9525" marR="9525" marT="9525" marB="0">
                    <a:lnL w="12700"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US" sz="1800" u="none" strike="noStrike" kern="1200" dirty="0">
                          <a:solidFill>
                            <a:schemeClr val="dk1"/>
                          </a:solidFill>
                          <a:effectLst/>
                          <a:latin typeface="+mn-lt"/>
                          <a:ea typeface="+mn-ea"/>
                          <a:cs typeface="+mn-cs"/>
                        </a:rPr>
                        <a:t>1.29%</a:t>
                      </a:r>
                    </a:p>
                  </a:txBody>
                  <a:tcPr marL="9525" marR="9525" marT="9525" marB="0" anchor="b">
                    <a:lnR w="12700"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US" sz="1800" u="none" strike="noStrike" kern="1200" dirty="0">
                          <a:solidFill>
                            <a:schemeClr val="accent6">
                              <a:lumMod val="60000"/>
                              <a:lumOff val="40000"/>
                            </a:schemeClr>
                          </a:solidFill>
                          <a:effectLst/>
                          <a:latin typeface="+mn-lt"/>
                          <a:ea typeface="+mn-ea"/>
                          <a:cs typeface="+mn-cs"/>
                        </a:rPr>
                        <a:t>3.12%</a:t>
                      </a:r>
                    </a:p>
                  </a:txBody>
                  <a:tcPr marL="9525" marR="9525" marT="9525" marB="0" anchor="b">
                    <a:lnL w="12700"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US" sz="1800" u="none" strike="noStrike" kern="1200" dirty="0">
                          <a:solidFill>
                            <a:srgbClr val="981B26"/>
                          </a:solidFill>
                          <a:effectLst/>
                          <a:latin typeface="+mn-lt"/>
                          <a:ea typeface="+mn-ea"/>
                          <a:cs typeface="+mn-cs"/>
                        </a:rPr>
                        <a:t>0.61%</a:t>
                      </a:r>
                    </a:p>
                  </a:txBody>
                  <a:tcPr marL="9525" marR="9525" marT="9525" marB="0" anchor="b"/>
                </a:tc>
                <a:tc>
                  <a:txBody>
                    <a:bodyPr/>
                    <a:lstStyle/>
                    <a:p>
                      <a:pPr marL="0" algn="ctr" defTabSz="457200" rtl="0" eaLnBrk="1" fontAlgn="b" latinLnBrk="0" hangingPunct="1"/>
                      <a:r>
                        <a:rPr lang="en-US" sz="1800" u="none" strike="noStrike" kern="1200" dirty="0">
                          <a:solidFill>
                            <a:srgbClr val="379937"/>
                          </a:solidFill>
                          <a:effectLst/>
                          <a:latin typeface="+mn-lt"/>
                          <a:ea typeface="+mn-ea"/>
                          <a:cs typeface="+mn-cs"/>
                        </a:rPr>
                        <a:t>0.24%</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282945">
                <a:tc>
                  <a:txBody>
                    <a:bodyPr/>
                    <a:lstStyle/>
                    <a:p>
                      <a:pPr algn="l" fontAlgn="t"/>
                      <a:r>
                        <a:rPr lang="en-US" sz="1800" u="none" strike="noStrike" kern="1200" dirty="0">
                          <a:solidFill>
                            <a:schemeClr val="dk1"/>
                          </a:solidFill>
                          <a:effectLst/>
                          <a:latin typeface="+mn-lt"/>
                          <a:ea typeface="+mn-ea"/>
                          <a:cs typeface="+mn-cs"/>
                        </a:rPr>
                        <a:t>Black or African American</a:t>
                      </a:r>
                    </a:p>
                  </a:txBody>
                  <a:tcPr marL="9525" marR="9525" marT="9525" marB="0">
                    <a:lnL w="12700"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US" sz="1800" u="none" strike="noStrike" kern="1200" dirty="0">
                          <a:solidFill>
                            <a:schemeClr val="dk1"/>
                          </a:solidFill>
                          <a:effectLst/>
                          <a:latin typeface="+mn-lt"/>
                          <a:ea typeface="+mn-ea"/>
                          <a:cs typeface="+mn-cs"/>
                        </a:rPr>
                        <a:t>2.13%</a:t>
                      </a:r>
                    </a:p>
                  </a:txBody>
                  <a:tcPr marL="9525" marR="9525" marT="9525" marB="0" anchor="b">
                    <a:lnR w="12700"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US" sz="1800" u="none" strike="noStrike" kern="1200" dirty="0">
                          <a:solidFill>
                            <a:schemeClr val="accent6">
                              <a:lumMod val="60000"/>
                              <a:lumOff val="40000"/>
                            </a:schemeClr>
                          </a:solidFill>
                          <a:effectLst/>
                          <a:latin typeface="+mn-lt"/>
                          <a:ea typeface="+mn-ea"/>
                          <a:cs typeface="+mn-cs"/>
                        </a:rPr>
                        <a:t>2.91%</a:t>
                      </a:r>
                    </a:p>
                  </a:txBody>
                  <a:tcPr marL="9525" marR="9525" marT="9525" marB="0" anchor="b">
                    <a:lnL w="12700"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US" sz="1800" u="none" strike="noStrike" kern="1200" dirty="0">
                          <a:solidFill>
                            <a:srgbClr val="981B26"/>
                          </a:solidFill>
                          <a:effectLst/>
                          <a:latin typeface="+mn-lt"/>
                          <a:ea typeface="+mn-ea"/>
                          <a:cs typeface="+mn-cs"/>
                        </a:rPr>
                        <a:t>2.15%</a:t>
                      </a:r>
                    </a:p>
                  </a:txBody>
                  <a:tcPr marL="9525" marR="9525" marT="9525" marB="0" anchor="b"/>
                </a:tc>
                <a:tc>
                  <a:txBody>
                    <a:bodyPr/>
                    <a:lstStyle/>
                    <a:p>
                      <a:pPr marL="0" algn="ctr" defTabSz="457200" rtl="0" eaLnBrk="1" fontAlgn="b" latinLnBrk="0" hangingPunct="1"/>
                      <a:r>
                        <a:rPr lang="en-US" sz="1800" u="none" strike="noStrike" kern="1200" dirty="0">
                          <a:solidFill>
                            <a:srgbClr val="379937"/>
                          </a:solidFill>
                          <a:effectLst/>
                          <a:latin typeface="+mn-lt"/>
                          <a:ea typeface="+mn-ea"/>
                          <a:cs typeface="+mn-cs"/>
                        </a:rPr>
                        <a:t>1.19%</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282945">
                <a:tc>
                  <a:txBody>
                    <a:bodyPr/>
                    <a:lstStyle/>
                    <a:p>
                      <a:pPr algn="l" fontAlgn="t"/>
                      <a:r>
                        <a:rPr lang="en-US" sz="1800" u="none" strike="noStrike" kern="1200" dirty="0">
                          <a:solidFill>
                            <a:schemeClr val="dk1"/>
                          </a:solidFill>
                          <a:effectLst/>
                          <a:latin typeface="+mn-lt"/>
                          <a:ea typeface="+mn-ea"/>
                          <a:cs typeface="+mn-cs"/>
                        </a:rPr>
                        <a:t>Asian</a:t>
                      </a:r>
                    </a:p>
                  </a:txBody>
                  <a:tcPr marL="9525" marR="9525" marT="9525" marB="0">
                    <a:lnL w="12700"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US" sz="1800" u="none" strike="noStrike" kern="1200" dirty="0">
                          <a:solidFill>
                            <a:schemeClr val="dk1"/>
                          </a:solidFill>
                          <a:effectLst/>
                          <a:latin typeface="+mn-lt"/>
                          <a:ea typeface="+mn-ea"/>
                          <a:cs typeface="+mn-cs"/>
                        </a:rPr>
                        <a:t>1.87%</a:t>
                      </a:r>
                    </a:p>
                  </a:txBody>
                  <a:tcPr marL="9525" marR="9525" marT="9525" marB="0" anchor="b">
                    <a:lnR w="12700"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US" sz="1800" u="none" strike="noStrike" kern="1200" dirty="0">
                          <a:solidFill>
                            <a:schemeClr val="accent6">
                              <a:lumMod val="60000"/>
                              <a:lumOff val="40000"/>
                            </a:schemeClr>
                          </a:solidFill>
                          <a:effectLst/>
                          <a:latin typeface="+mn-lt"/>
                          <a:ea typeface="+mn-ea"/>
                          <a:cs typeface="+mn-cs"/>
                        </a:rPr>
                        <a:t>1.46%</a:t>
                      </a:r>
                    </a:p>
                  </a:txBody>
                  <a:tcPr marL="9525" marR="9525" marT="9525" marB="0" anchor="b">
                    <a:lnL w="12700"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US" sz="1800" u="none" strike="noStrike" kern="1200" dirty="0">
                          <a:solidFill>
                            <a:srgbClr val="981B26"/>
                          </a:solidFill>
                          <a:effectLst/>
                          <a:latin typeface="+mn-lt"/>
                          <a:ea typeface="+mn-ea"/>
                          <a:cs typeface="+mn-cs"/>
                        </a:rPr>
                        <a:t>1.07%</a:t>
                      </a:r>
                    </a:p>
                  </a:txBody>
                  <a:tcPr marL="9525" marR="9525" marT="9525" marB="0" anchor="b"/>
                </a:tc>
                <a:tc>
                  <a:txBody>
                    <a:bodyPr/>
                    <a:lstStyle/>
                    <a:p>
                      <a:pPr marL="0" algn="ctr" defTabSz="457200" rtl="0" eaLnBrk="1" fontAlgn="b" latinLnBrk="0" hangingPunct="1"/>
                      <a:r>
                        <a:rPr lang="en-US" sz="1800" u="none" strike="noStrike" kern="1200" dirty="0">
                          <a:solidFill>
                            <a:srgbClr val="379937"/>
                          </a:solidFill>
                          <a:effectLst/>
                          <a:latin typeface="+mn-lt"/>
                          <a:ea typeface="+mn-ea"/>
                          <a:cs typeface="+mn-cs"/>
                        </a:rPr>
                        <a:t>3.58%</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282945">
                <a:tc>
                  <a:txBody>
                    <a:bodyPr/>
                    <a:lstStyle/>
                    <a:p>
                      <a:pPr algn="l" fontAlgn="t"/>
                      <a:r>
                        <a:rPr lang="en-US" sz="1800" u="none" strike="noStrike" kern="1200" dirty="0">
                          <a:solidFill>
                            <a:schemeClr val="dk1"/>
                          </a:solidFill>
                          <a:effectLst/>
                          <a:latin typeface="+mn-lt"/>
                          <a:ea typeface="+mn-ea"/>
                          <a:cs typeface="+mn-cs"/>
                        </a:rPr>
                        <a:t>Hispanic</a:t>
                      </a:r>
                    </a:p>
                  </a:txBody>
                  <a:tcPr marL="9525" marR="9525" marT="9525" marB="0">
                    <a:lnL w="12700"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US" sz="1800" u="none" strike="noStrike" kern="1200" dirty="0">
                          <a:solidFill>
                            <a:schemeClr val="dk1"/>
                          </a:solidFill>
                          <a:effectLst/>
                          <a:latin typeface="+mn-lt"/>
                          <a:ea typeface="+mn-ea"/>
                          <a:cs typeface="+mn-cs"/>
                        </a:rPr>
                        <a:t>1.22%</a:t>
                      </a:r>
                    </a:p>
                  </a:txBody>
                  <a:tcPr marL="9525" marR="9525" marT="9525" marB="0" anchor="b">
                    <a:lnR w="12700"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US" sz="1800" u="none" strike="noStrike" kern="1200" dirty="0">
                          <a:solidFill>
                            <a:schemeClr val="accent6">
                              <a:lumMod val="60000"/>
                              <a:lumOff val="40000"/>
                            </a:schemeClr>
                          </a:solidFill>
                          <a:effectLst/>
                          <a:latin typeface="+mn-lt"/>
                          <a:ea typeface="+mn-ea"/>
                          <a:cs typeface="+mn-cs"/>
                        </a:rPr>
                        <a:t>2.08%</a:t>
                      </a:r>
                    </a:p>
                  </a:txBody>
                  <a:tcPr marL="9525" marR="9525" marT="9525" marB="0" anchor="b">
                    <a:lnL w="12700"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US" sz="1800" u="none" strike="noStrike" kern="1200" dirty="0">
                          <a:solidFill>
                            <a:srgbClr val="981B26"/>
                          </a:solidFill>
                          <a:effectLst/>
                          <a:latin typeface="+mn-lt"/>
                          <a:ea typeface="+mn-ea"/>
                          <a:cs typeface="+mn-cs"/>
                        </a:rPr>
                        <a:t>1.23%</a:t>
                      </a:r>
                    </a:p>
                  </a:txBody>
                  <a:tcPr marL="9525" marR="9525" marT="9525" marB="0" anchor="b"/>
                </a:tc>
                <a:tc>
                  <a:txBody>
                    <a:bodyPr/>
                    <a:lstStyle/>
                    <a:p>
                      <a:pPr marL="0" algn="ctr" defTabSz="457200" rtl="0" eaLnBrk="1" fontAlgn="b" latinLnBrk="0" hangingPunct="1"/>
                      <a:r>
                        <a:rPr lang="en-US" sz="1800" u="none" strike="noStrike" kern="1200" dirty="0">
                          <a:solidFill>
                            <a:srgbClr val="379937"/>
                          </a:solidFill>
                          <a:effectLst/>
                          <a:latin typeface="+mn-lt"/>
                          <a:ea typeface="+mn-ea"/>
                          <a:cs typeface="+mn-cs"/>
                        </a:rPr>
                        <a:t>0.24%</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282945">
                <a:tc>
                  <a:txBody>
                    <a:bodyPr/>
                    <a:lstStyle/>
                    <a:p>
                      <a:pPr algn="l" fontAlgn="t"/>
                      <a:r>
                        <a:rPr lang="en-US" sz="1800" u="none" strike="noStrike" kern="1200" dirty="0">
                          <a:solidFill>
                            <a:schemeClr val="dk1"/>
                          </a:solidFill>
                          <a:effectLst/>
                          <a:latin typeface="+mn-lt"/>
                          <a:ea typeface="+mn-ea"/>
                          <a:cs typeface="+mn-cs"/>
                        </a:rPr>
                        <a:t>White</a:t>
                      </a:r>
                    </a:p>
                  </a:txBody>
                  <a:tcPr marL="9525" marR="9525" marT="9525" marB="0">
                    <a:lnL w="12700"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US" sz="1800" u="none" strike="noStrike" kern="1200" dirty="0">
                          <a:solidFill>
                            <a:schemeClr val="dk1"/>
                          </a:solidFill>
                          <a:effectLst/>
                          <a:latin typeface="+mn-lt"/>
                          <a:ea typeface="+mn-ea"/>
                          <a:cs typeface="+mn-cs"/>
                        </a:rPr>
                        <a:t>77.84%</a:t>
                      </a:r>
                    </a:p>
                  </a:txBody>
                  <a:tcPr marL="9525" marR="9525" marT="9525" marB="0" anchor="b">
                    <a:lnR w="12700"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US" sz="1800" u="none" strike="noStrike" kern="1200" dirty="0">
                          <a:solidFill>
                            <a:schemeClr val="accent6">
                              <a:lumMod val="60000"/>
                              <a:lumOff val="40000"/>
                            </a:schemeClr>
                          </a:solidFill>
                          <a:effectLst/>
                          <a:latin typeface="+mn-lt"/>
                          <a:ea typeface="+mn-ea"/>
                          <a:cs typeface="+mn-cs"/>
                        </a:rPr>
                        <a:t>70.89%</a:t>
                      </a:r>
                    </a:p>
                  </a:txBody>
                  <a:tcPr marL="9525" marR="9525" marT="9525" marB="0" anchor="b">
                    <a:lnL w="12700"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US" sz="1800" u="none" strike="noStrike" kern="1200" dirty="0">
                          <a:solidFill>
                            <a:srgbClr val="981B26"/>
                          </a:solidFill>
                          <a:effectLst/>
                          <a:latin typeface="+mn-lt"/>
                          <a:ea typeface="+mn-ea"/>
                          <a:cs typeface="+mn-cs"/>
                        </a:rPr>
                        <a:t>77.61%</a:t>
                      </a:r>
                    </a:p>
                  </a:txBody>
                  <a:tcPr marL="9525" marR="9525" marT="9525" marB="0" anchor="b"/>
                </a:tc>
                <a:tc>
                  <a:txBody>
                    <a:bodyPr/>
                    <a:lstStyle/>
                    <a:p>
                      <a:pPr marL="0" algn="ctr" defTabSz="457200" rtl="0" eaLnBrk="1" fontAlgn="b" latinLnBrk="0" hangingPunct="1"/>
                      <a:r>
                        <a:rPr lang="en-US" sz="1800" u="none" strike="noStrike" kern="1200" dirty="0">
                          <a:solidFill>
                            <a:srgbClr val="379937"/>
                          </a:solidFill>
                          <a:effectLst/>
                          <a:latin typeface="+mn-lt"/>
                          <a:ea typeface="+mn-ea"/>
                          <a:cs typeface="+mn-cs"/>
                        </a:rPr>
                        <a:t>86.16%</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282945">
                <a:tc>
                  <a:txBody>
                    <a:bodyPr/>
                    <a:lstStyle/>
                    <a:p>
                      <a:pPr algn="l" fontAlgn="t"/>
                      <a:r>
                        <a:rPr lang="en-US" sz="1800" u="none" strike="noStrike" kern="1200" dirty="0">
                          <a:solidFill>
                            <a:schemeClr val="dk1"/>
                          </a:solidFill>
                          <a:effectLst/>
                          <a:latin typeface="+mn-lt"/>
                          <a:ea typeface="+mn-ea"/>
                          <a:cs typeface="+mn-cs"/>
                        </a:rPr>
                        <a:t>Other</a:t>
                      </a:r>
                    </a:p>
                  </a:txBody>
                  <a:tcPr marL="9525" marR="9525" marT="9525"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en-US" sz="1800" u="none" strike="noStrike" kern="1200" dirty="0">
                          <a:solidFill>
                            <a:schemeClr val="dk1"/>
                          </a:solidFill>
                          <a:effectLst/>
                          <a:latin typeface="+mn-lt"/>
                          <a:ea typeface="+mn-ea"/>
                          <a:cs typeface="+mn-cs"/>
                        </a:rPr>
                        <a:t>0.97%</a:t>
                      </a: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en-US" sz="1800" u="none" strike="noStrike" kern="1200" dirty="0">
                          <a:solidFill>
                            <a:schemeClr val="accent6">
                              <a:lumMod val="60000"/>
                              <a:lumOff val="40000"/>
                            </a:schemeClr>
                          </a:solidFill>
                          <a:effectLst/>
                          <a:latin typeface="+mn-lt"/>
                          <a:ea typeface="+mn-ea"/>
                          <a:cs typeface="+mn-cs"/>
                        </a:rPr>
                        <a:t>0.62%</a:t>
                      </a: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en-US" sz="1800" u="none" strike="noStrike" kern="1200" dirty="0">
                          <a:solidFill>
                            <a:srgbClr val="981B26"/>
                          </a:solidFill>
                          <a:effectLst/>
                          <a:latin typeface="+mn-lt"/>
                          <a:ea typeface="+mn-ea"/>
                          <a:cs typeface="+mn-cs"/>
                        </a:rPr>
                        <a:t>1.38%</a:t>
                      </a:r>
                    </a:p>
                  </a:txBody>
                  <a:tcPr marL="9525" marR="9525" marT="9525" marB="0" anchor="b">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en-US" sz="1800" u="none" strike="noStrike" kern="1200" dirty="0">
                          <a:solidFill>
                            <a:srgbClr val="379937"/>
                          </a:solidFill>
                          <a:effectLst/>
                          <a:latin typeface="+mn-lt"/>
                          <a:ea typeface="+mn-ea"/>
                          <a:cs typeface="+mn-cs"/>
                        </a:rPr>
                        <a:t>0.72%</a:t>
                      </a: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026059312"/>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3285</TotalTime>
  <Words>2496</Words>
  <Application>Microsoft Office PowerPoint</Application>
  <PresentationFormat>On-screen Show (16:9)</PresentationFormat>
  <Paragraphs>933</Paragraphs>
  <Slides>22</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ＭＳ Ｐゴシック</vt:lpstr>
      <vt:lpstr>Arial</vt:lpstr>
      <vt:lpstr>Calibri</vt:lpstr>
      <vt:lpstr>Times</vt:lpstr>
      <vt:lpstr>Times New Roman</vt:lpstr>
      <vt:lpstr>Wingdings</vt:lpstr>
      <vt:lpstr>Blank Presentation</vt:lpstr>
      <vt:lpstr>PowerPoint Presentation</vt:lpstr>
      <vt:lpstr>PowerPoint Presentation</vt:lpstr>
      <vt:lpstr>Motivation and Ability Grouping  in College Math</vt:lpstr>
      <vt:lpstr>PowerPoint Presentation</vt:lpstr>
      <vt:lpstr>PowerPoint Presentation</vt:lpstr>
      <vt:lpstr>Present Research </vt:lpstr>
      <vt:lpstr>Participants</vt:lpstr>
      <vt:lpstr>Participants</vt:lpstr>
      <vt:lpstr>Participants</vt:lpstr>
      <vt:lpstr>Method</vt:lpstr>
      <vt:lpstr>Instruments</vt:lpstr>
      <vt:lpstr>Results</vt:lpstr>
      <vt:lpstr>How does ability grouping  relate to math anxiety and motivation? </vt:lpstr>
      <vt:lpstr>Do motivation and math anxiety differentially predict performance as a function of ability group? </vt:lpstr>
      <vt:lpstr>PowerPoint Presentation</vt:lpstr>
      <vt:lpstr>Self-efficacy * Ability Group</vt:lpstr>
      <vt:lpstr>Ability Belief * Ability Group</vt:lpstr>
      <vt:lpstr>Value * Ability Group</vt:lpstr>
      <vt:lpstr>In Sum</vt:lpstr>
      <vt:lpstr>PowerPoint Presentation</vt:lpstr>
      <vt:lpstr>How does ability grouping relate to math anxiety and motivation? </vt:lpstr>
      <vt:lpstr>PowerPoint Presentation</vt:lpstr>
    </vt:vector>
  </TitlesOfParts>
  <Company>tungsten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 reinhardt</dc:creator>
  <cp:lastModifiedBy>Schweinle, Amy</cp:lastModifiedBy>
  <cp:revision>64</cp:revision>
  <dcterms:created xsi:type="dcterms:W3CDTF">2007-10-10T19:07:07Z</dcterms:created>
  <dcterms:modified xsi:type="dcterms:W3CDTF">2019-02-01T22:06:50Z</dcterms:modified>
</cp:coreProperties>
</file>